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7"/>
  </p:notesMasterIdLst>
  <p:handoutMasterIdLst>
    <p:handoutMasterId r:id="rId48"/>
  </p:handoutMasterIdLst>
  <p:sldIdLst>
    <p:sldId id="256" r:id="rId2"/>
    <p:sldId id="257" r:id="rId3"/>
    <p:sldId id="258" r:id="rId4"/>
    <p:sldId id="274" r:id="rId5"/>
    <p:sldId id="316" r:id="rId6"/>
    <p:sldId id="263" r:id="rId7"/>
    <p:sldId id="317" r:id="rId8"/>
    <p:sldId id="264" r:id="rId9"/>
    <p:sldId id="265" r:id="rId10"/>
    <p:sldId id="266" r:id="rId11"/>
    <p:sldId id="267" r:id="rId12"/>
    <p:sldId id="272" r:id="rId13"/>
    <p:sldId id="270" r:id="rId14"/>
    <p:sldId id="279" r:id="rId15"/>
    <p:sldId id="328" r:id="rId16"/>
    <p:sldId id="324" r:id="rId17"/>
    <p:sldId id="323" r:id="rId18"/>
    <p:sldId id="325" r:id="rId19"/>
    <p:sldId id="283" r:id="rId20"/>
    <p:sldId id="284" r:id="rId21"/>
    <p:sldId id="326" r:id="rId22"/>
    <p:sldId id="293" r:id="rId23"/>
    <p:sldId id="327" r:id="rId24"/>
    <p:sldId id="285" r:id="rId25"/>
    <p:sldId id="294" r:id="rId26"/>
    <p:sldId id="303" r:id="rId27"/>
    <p:sldId id="318" r:id="rId28"/>
    <p:sldId id="319" r:id="rId29"/>
    <p:sldId id="296" r:id="rId30"/>
    <p:sldId id="297" r:id="rId31"/>
    <p:sldId id="298" r:id="rId32"/>
    <p:sldId id="300" r:id="rId33"/>
    <p:sldId id="320" r:id="rId34"/>
    <p:sldId id="304" r:id="rId35"/>
    <p:sldId id="305" r:id="rId36"/>
    <p:sldId id="321" r:id="rId37"/>
    <p:sldId id="322" r:id="rId38"/>
    <p:sldId id="307" r:id="rId39"/>
    <p:sldId id="302" r:id="rId40"/>
    <p:sldId id="313" r:id="rId41"/>
    <p:sldId id="308" r:id="rId42"/>
    <p:sldId id="309" r:id="rId43"/>
    <p:sldId id="310" r:id="rId44"/>
    <p:sldId id="311" r:id="rId45"/>
    <p:sldId id="31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Título" id="{45655FDB-D4CA-4BA1-A1ED-9BE4D0C5AB1D}">
          <p14:sldIdLst>
            <p14:sldId id="256"/>
            <p14:sldId id="257"/>
          </p14:sldIdLst>
        </p14:section>
        <p14:section name="1. Motivación" id="{A778CF33-6093-41BA-AA70-3184C676EE51}">
          <p14:sldIdLst>
            <p14:sldId id="258"/>
          </p14:sldIdLst>
        </p14:section>
        <p14:section name="2. estado del arte" id="{9EA9678E-BE1C-4FB7-9FFB-EF83022F0665}">
          <p14:sldIdLst>
            <p14:sldId id="274"/>
            <p14:sldId id="316"/>
            <p14:sldId id="263"/>
            <p14:sldId id="317"/>
            <p14:sldId id="264"/>
            <p14:sldId id="265"/>
            <p14:sldId id="266"/>
          </p14:sldIdLst>
        </p14:section>
        <p14:section name="3. Planteamiento del problema" id="{96A8971D-801D-48DD-8C64-3AF3940F8520}">
          <p14:sldIdLst>
            <p14:sldId id="267"/>
          </p14:sldIdLst>
        </p14:section>
        <p14:section name="4. Solución" id="{46121D1B-744F-40A8-B557-22E3559F8CB3}">
          <p14:sldIdLst>
            <p14:sldId id="272"/>
            <p14:sldId id="270"/>
            <p14:sldId id="279"/>
            <p14:sldId id="328"/>
            <p14:sldId id="324"/>
            <p14:sldId id="323"/>
            <p14:sldId id="325"/>
            <p14:sldId id="283"/>
            <p14:sldId id="284"/>
            <p14:sldId id="326"/>
            <p14:sldId id="293"/>
            <p14:sldId id="327"/>
            <p14:sldId id="285"/>
          </p14:sldIdLst>
        </p14:section>
        <p14:section name="Experimentación" id="{F4DA57ED-8C17-48C2-A1CD-326605E11A6C}">
          <p14:sldIdLst>
            <p14:sldId id="294"/>
            <p14:sldId id="303"/>
            <p14:sldId id="318"/>
            <p14:sldId id="319"/>
            <p14:sldId id="296"/>
            <p14:sldId id="297"/>
            <p14:sldId id="298"/>
            <p14:sldId id="300"/>
            <p14:sldId id="320"/>
            <p14:sldId id="304"/>
            <p14:sldId id="305"/>
            <p14:sldId id="321"/>
            <p14:sldId id="322"/>
            <p14:sldId id="307"/>
            <p14:sldId id="302"/>
            <p14:sldId id="313"/>
          </p14:sldIdLst>
        </p14:section>
        <p14:section name="Conclusiones" id="{17BBDAF2-8D18-4D51-9E95-4A4BBBE7415B}">
          <p14:sldIdLst>
            <p14:sldId id="308"/>
          </p14:sldIdLst>
        </p14:section>
        <p14:section name="Futuras líneas de investigación" id="{21CE64ED-923A-4D36-8453-28ECB50E6AE3}">
          <p14:sldIdLst>
            <p14:sldId id="309"/>
          </p14:sldIdLst>
        </p14:section>
        <p14:section name="Artículos" id="{02CF636A-8004-49B1-BEDD-5B011C3FAB85}">
          <p14:sldIdLst>
            <p14:sldId id="310"/>
            <p14:sldId id="311"/>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uenta Microsoft" initials="CM" lastIdx="2" clrIdx="0">
    <p:extLst>
      <p:ext uri="{19B8F6BF-5375-455C-9EA6-DF929625EA0E}">
        <p15:presenceInfo xmlns:p15="http://schemas.microsoft.com/office/powerpoint/2012/main" userId="59ebad07b7529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68177" autoAdjust="0"/>
  </p:normalViewPr>
  <p:slideViewPr>
    <p:cSldViewPr snapToGrid="0">
      <p:cViewPr varScale="1">
        <p:scale>
          <a:sx n="78" d="100"/>
          <a:sy n="78" d="100"/>
        </p:scale>
        <p:origin x="181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0764"/>
    </p:cViewPr>
  </p:sorterViewPr>
  <p:notesViewPr>
    <p:cSldViewPr snapToGrid="0">
      <p:cViewPr varScale="1">
        <p:scale>
          <a:sx n="89" d="100"/>
          <a:sy n="89" d="100"/>
        </p:scale>
        <p:origin x="379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CD3B60-7106-4D75-8CAC-671E9C00D983}" type="datetimeFigureOut">
              <a:rPr lang="es-ES" smtClean="0"/>
              <a:t>25/10/2022</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Tree>
    <p:extLst>
      <p:ext uri="{BB962C8B-B14F-4D97-AF65-F5344CB8AC3E}">
        <p14:creationId xmlns:p14="http://schemas.microsoft.com/office/powerpoint/2010/main" val="15813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A4052A-B5C6-4875-8304-53F6C02FB70F}" type="datetimeFigureOut">
              <a:rPr lang="es-ES" smtClean="0"/>
              <a:t>25/10/2022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6C5C-C965-4C3E-86F3-521EDAC06541}" type="slidenum">
              <a:rPr lang="es-ES" smtClean="0"/>
              <a:t>‹Nº›</a:t>
            </a:fld>
            <a:endParaRPr lang="es-ES"/>
          </a:p>
        </p:txBody>
      </p:sp>
    </p:spTree>
    <p:extLst>
      <p:ext uri="{BB962C8B-B14F-4D97-AF65-F5344CB8AC3E}">
        <p14:creationId xmlns:p14="http://schemas.microsoft.com/office/powerpoint/2010/main" val="238615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 a todos,</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1</a:t>
            </a:fld>
            <a:endParaRPr lang="es-ES"/>
          </a:p>
        </p:txBody>
      </p:sp>
    </p:spTree>
    <p:extLst>
      <p:ext uri="{BB962C8B-B14F-4D97-AF65-F5344CB8AC3E}">
        <p14:creationId xmlns:p14="http://schemas.microsoft.com/office/powerpoint/2010/main" val="4289826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Después de revisar las diferentes experiencias de variabilidad llevadas a cabo, las primeras encontradas se aplican a vehículos guiados autónomos que se mueven por dentro de grandes fábricas y superficies, cuya ruta es posible variar en runtime.</a:t>
            </a:r>
          </a:p>
          <a:p>
            <a:endParaRPr lang="es-ES" dirty="0"/>
          </a:p>
          <a:p>
            <a:r>
              <a:rPr lang="es-ES" dirty="0"/>
              <a:t>2 Algunas aproximaciones posteriores se refieren a </a:t>
            </a:r>
            <a:r>
              <a:rPr lang="es-ES" b="1" dirty="0"/>
              <a:t>sistemas ciber-físicos</a:t>
            </a:r>
            <a:r>
              <a:rPr lang="es-ES" dirty="0"/>
              <a:t>, donde gracias al uso de </a:t>
            </a:r>
            <a:r>
              <a:rPr lang="es-ES" b="1" dirty="0"/>
              <a:t>sensores</a:t>
            </a:r>
            <a:r>
              <a:rPr lang="es-ES" dirty="0"/>
              <a:t> es posible activar y desactivar características, como en el caso de casas inteligentes o Smart-</a:t>
            </a:r>
            <a:r>
              <a:rPr lang="es-ES" dirty="0" err="1"/>
              <a:t>homes</a:t>
            </a:r>
            <a:r>
              <a:rPr lang="es-ES" dirty="0"/>
              <a:t>.</a:t>
            </a:r>
          </a:p>
          <a:p>
            <a:endParaRPr lang="es-ES" dirty="0"/>
          </a:p>
          <a:p>
            <a:r>
              <a:rPr lang="es-ES" dirty="0"/>
              <a:t>3 Los últimos enfoques de este mismo año 2022, se refieren a la aplicación de la variabilidad dinámica para la inserción de variantes y valores en </a:t>
            </a:r>
            <a:r>
              <a:rPr lang="es-ES" b="1" dirty="0"/>
              <a:t>robots</a:t>
            </a:r>
            <a:r>
              <a:rPr lang="es-ES" dirty="0"/>
              <a:t> en runtime.</a:t>
            </a:r>
            <a:br>
              <a:rPr lang="es-ES" dirty="0"/>
            </a:br>
            <a:br>
              <a:rPr lang="es-ES" dirty="0"/>
            </a:br>
            <a:r>
              <a:rPr lang="es-ES" dirty="0"/>
              <a:t>Después de revisar estas experiencias, la conclusión obtenida es que hay una carencia de soluciones para realizar la gestión de cambios en la variabilidad estructural durante el tiempo posterior al despliegue.</a:t>
            </a:r>
            <a:br>
              <a:rPr lang="es-ES" dirty="0"/>
            </a:br>
            <a:br>
              <a:rPr lang="es-ES" dirty="0"/>
            </a:br>
            <a:r>
              <a:rPr lang="es-ES" dirty="0"/>
              <a:t>FIN ESTADO DEL ARTE</a:t>
            </a:r>
          </a:p>
          <a:p>
            <a:endParaRPr lang="es-ES" dirty="0"/>
          </a:p>
        </p:txBody>
      </p:sp>
      <p:sp>
        <p:nvSpPr>
          <p:cNvPr id="4" name="Marcador de número de diapositiva 3"/>
          <p:cNvSpPr>
            <a:spLocks noGrp="1"/>
          </p:cNvSpPr>
          <p:nvPr>
            <p:ph type="sldNum" sz="quarter" idx="5"/>
          </p:nvPr>
        </p:nvSpPr>
        <p:spPr/>
        <p:txBody>
          <a:bodyPr/>
          <a:lstStyle/>
          <a:p>
            <a:fld id="{F08F6C5C-C965-4C3E-86F3-521EDAC06541}" type="slidenum">
              <a:rPr lang="es-ES" smtClean="0"/>
              <a:t>10</a:t>
            </a:fld>
            <a:endParaRPr lang="es-ES"/>
          </a:p>
        </p:txBody>
      </p:sp>
    </p:spTree>
    <p:extLst>
      <p:ext uri="{BB962C8B-B14F-4D97-AF65-F5344CB8AC3E}">
        <p14:creationId xmlns:p14="http://schemas.microsoft.com/office/powerpoint/2010/main" val="2738840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a:t>
            </a:r>
            <a:r>
              <a:rPr lang="es-ES" baseline="0" dirty="0"/>
              <a:t> problema principal que resuelve esta tesis es proporcionar una solución de variabilidad dinámica que permita la modificación estructural de la variabilidad en tiempo de ejecución. </a:t>
            </a:r>
          </a:p>
          <a:p>
            <a:endParaRPr lang="es-ES" baseline="0" dirty="0"/>
          </a:p>
          <a:p>
            <a:r>
              <a:rPr lang="es-ES" baseline="0" dirty="0"/>
              <a:t>Para que sea más sencillo conseguirlo, se ha descompuesto este problema en los siguientes 5 subproblemas.</a:t>
            </a:r>
          </a:p>
          <a:p>
            <a:endParaRPr lang="es-ES" baseline="0" dirty="0"/>
          </a:p>
          <a:p>
            <a:r>
              <a:rPr lang="es-ES" baseline="0" dirty="0"/>
              <a:t>En el subproblema 1, lo que tratamos es de modificar la distribución de los variantes y los puntos de variación en el árbol  de manera automática, y así poder añadir características durante el tiempo de ejecución. Para ello se precisa del …. (sigue en 2)</a:t>
            </a:r>
          </a:p>
          <a:p>
            <a:endParaRPr lang="es-ES" baseline="0" dirty="0"/>
          </a:p>
          <a:p>
            <a:pPr algn="l"/>
            <a:r>
              <a:rPr lang="es-ES" baseline="0" dirty="0"/>
              <a:t>…subproblema 2, que consiste en hallar una manera de clasificar una característica que se quiere añadir al árbol de variabilidad de forma automática sin intervención humana, obteniendo todas las posibilidades factibles que haya, tanto si fuera una como si son varias, escogiendo la que mejor se adapte al modelo. </a:t>
            </a:r>
          </a:p>
          <a:p>
            <a:endParaRPr lang="es-ES" baseline="0" dirty="0"/>
          </a:p>
          <a:p>
            <a:r>
              <a:rPr lang="es-ES" baseline="0" dirty="0"/>
              <a:t>El 3º subproblema está relacionado con el 1º que es modificar la variabilidad estructural, siendo igualmente necesario, al igual que añadir, poder eliminar una o varias características de manera automática.</a:t>
            </a:r>
          </a:p>
          <a:p>
            <a:endParaRPr lang="es-ES" baseline="0" dirty="0"/>
          </a:p>
          <a:p>
            <a:r>
              <a:rPr lang="es-ES" baseline="0" dirty="0"/>
              <a:t>Con el 4º subproblema, pretendemos solucionar que cada vez que hagamos una modificación de la variabilidad estructural del modelo, es necesario saber si las nuevas características se adaptan a las restricciones, realizando la comprobación en runtime.</a:t>
            </a:r>
          </a:p>
          <a:p>
            <a:endParaRPr lang="es-ES" baseline="0" dirty="0"/>
          </a:p>
          <a:p>
            <a:r>
              <a:rPr lang="es-ES" baseline="0" dirty="0"/>
              <a:t>El subproblema 5º es el más complicado. Hasta ahora hemos hablado sólo de incluir o eliminar características, pero cuando queremos incluir una característica en un punto de variación que viene definido por una fórmula lógica, resulta muy complicado automatizarlo porque es </a:t>
            </a:r>
            <a:r>
              <a:rPr lang="es-ES" b="1" baseline="0" dirty="0"/>
              <a:t>una tarea altamente humana</a:t>
            </a:r>
            <a:r>
              <a:rPr lang="es-ES" baseline="0" dirty="0"/>
              <a:t>. </a:t>
            </a:r>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11</a:t>
            </a:fld>
            <a:endParaRPr lang="es-ES"/>
          </a:p>
        </p:txBody>
      </p:sp>
    </p:spTree>
    <p:extLst>
      <p:ext uri="{BB962C8B-B14F-4D97-AF65-F5344CB8AC3E}">
        <p14:creationId xmlns:p14="http://schemas.microsoft.com/office/powerpoint/2010/main" val="3475446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Para</a:t>
            </a:r>
            <a:r>
              <a:rPr lang="es-ES" baseline="0" dirty="0"/>
              <a:t> resolver los subproblemas anteriores, proponemos el diseño de esta arquitectura o sistema en el que todos los problemas relacionados con la variabilidad estructural se resuelven mediante un algoritmo en el que los módulos más importantes son los que aparecen en el diagrama de este sistema.</a:t>
            </a:r>
          </a:p>
          <a:p>
            <a:endParaRPr lang="es-ES" baseline="0" dirty="0"/>
          </a:p>
          <a:p>
            <a:r>
              <a:rPr lang="es-ES" baseline="0" dirty="0"/>
              <a:t>2 Para insertar características se necesita </a:t>
            </a:r>
            <a:r>
              <a:rPr lang="es-ES" b="1" baseline="0" dirty="0"/>
              <a:t>comprobar un concepto llamado supertipos</a:t>
            </a:r>
            <a:r>
              <a:rPr lang="es-ES" baseline="0" dirty="0"/>
              <a:t>, por eso disponemos de un módulo que comprueba los supertipos existentes que hay entre diferentes características. -- A la hora de insertar la característica hay que buscar </a:t>
            </a:r>
            <a:r>
              <a:rPr lang="es-ES" b="1" baseline="0" dirty="0"/>
              <a:t>la mejor localización</a:t>
            </a:r>
            <a:r>
              <a:rPr lang="es-ES" baseline="0" dirty="0"/>
              <a:t>, y para eso tenemos otro módulo que comprueba dónde se puede insertar esa característica y cuál sería la mejor opción. --  Y para encontrar esa mejor opción, hay otro módulo que </a:t>
            </a:r>
            <a:r>
              <a:rPr lang="es-ES" b="1" baseline="0" dirty="0"/>
              <a:t>optimiza la posible localización</a:t>
            </a:r>
            <a:r>
              <a:rPr lang="es-ES" baseline="0" dirty="0"/>
              <a:t>. -- Como tampoco podemos insertar la característica sin antes comprobar el conjunto de restricciones existentes, necesitamos disponer además de una manera de comprobar las restricciones en tiempo de ejecución. </a:t>
            </a:r>
          </a:p>
          <a:p>
            <a:endParaRPr lang="es-ES" baseline="0" dirty="0"/>
          </a:p>
          <a:p>
            <a:r>
              <a:rPr lang="es-ES" baseline="0" dirty="0"/>
              <a:t>3 En ese sentido, con objeto de comprobar esas restricciones, hacemos una conexión a un conjunto externo de herramientas llamada </a:t>
            </a:r>
            <a:r>
              <a:rPr lang="es-ES" b="1" baseline="0" dirty="0"/>
              <a:t>FaMa </a:t>
            </a:r>
            <a:r>
              <a:rPr lang="es-ES" b="1" baseline="0" dirty="0" err="1"/>
              <a:t>Toolsuite</a:t>
            </a:r>
            <a:r>
              <a:rPr lang="es-ES" b="1" baseline="0" dirty="0"/>
              <a:t> </a:t>
            </a:r>
            <a:r>
              <a:rPr lang="es-ES" baseline="0" dirty="0"/>
              <a:t>que, entre otras herramientas, posee un mecanismo resolvedor de restricciones que ofrece esta respuesta para saber si el sistema es viable.</a:t>
            </a:r>
          </a:p>
          <a:p>
            <a:endParaRPr lang="es-ES" baseline="0" dirty="0"/>
          </a:p>
          <a:p>
            <a:r>
              <a:rPr lang="es-ES" baseline="0" dirty="0"/>
              <a:t>4 Para conocer qué supertipos poseen las características y cómo se pueden comparar, almacenamos en un repositorio los datos de dichas variantes y los supertipos. </a:t>
            </a:r>
          </a:p>
          <a:p>
            <a:endParaRPr lang="es-ES" baseline="0" dirty="0"/>
          </a:p>
          <a:p>
            <a:r>
              <a:rPr lang="es-ES" baseline="0" dirty="0"/>
              <a:t>5 Y en el caso de que tuviéramos características de contexto, nuestro algoritmo permite conectar a sistemas que recojan los datos de contexto y actualizar el modelo de variabilidad con estos datos.</a:t>
            </a:r>
          </a:p>
          <a:p>
            <a:endParaRPr lang="es-ES" baseline="0" dirty="0"/>
          </a:p>
          <a:p>
            <a:r>
              <a:rPr lang="es-ES" baseline="0" dirty="0"/>
              <a:t>6 La integración de todas las partes permite es lo que permite la automatización de la gestión de características.</a:t>
            </a:r>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12</a:t>
            </a:fld>
            <a:endParaRPr lang="es-ES"/>
          </a:p>
        </p:txBody>
      </p:sp>
    </p:spTree>
    <p:extLst>
      <p:ext uri="{BB962C8B-B14F-4D97-AF65-F5344CB8AC3E}">
        <p14:creationId xmlns:p14="http://schemas.microsoft.com/office/powerpoint/2010/main" val="725241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Para modelar</a:t>
            </a:r>
            <a:r>
              <a:rPr lang="es-ES" baseline="0" dirty="0"/>
              <a:t> la variabilidad dinámica se utiliza una propuesta anterior que define el concepto de supertipo como herramienta para clasificar características.</a:t>
            </a:r>
          </a:p>
          <a:p>
            <a:r>
              <a:rPr lang="es-ES" baseline="0" dirty="0"/>
              <a:t>2 Los supertipos actúan como un clasificador que permite agrupar variantes según su funcionalidad.  El diseñador debe definir los supertipos que mejor puedan servir al modelo de variabilidad partiendo del modelo real. </a:t>
            </a:r>
          </a:p>
          <a:p>
            <a:r>
              <a:rPr lang="es-ES" baseline="0" dirty="0"/>
              <a:t>3 Una característica de ejemplo, como Fx, tiene supertipos. Tenemos varias fórmulas para gestionar y evaluar supertipos.</a:t>
            </a:r>
          </a:p>
          <a:p>
            <a:r>
              <a:rPr lang="es-ES" baseline="0" dirty="0"/>
              <a:t>4 Para establecer si un supertipo es compatible con otro de una variante dada, se utiliza una fórmula donde ambos supertipos se comparan, y si son iguales, entonces son compatibles. -- En el caso de una HIS o Smart Home, el diseñador podría establecer dos supertipos llamados “MULTIMEDIA” y “COMUNICACIONES” y asignárselos al variante ASISTENTE DE LA SMART HOME.</a:t>
            </a:r>
          </a:p>
          <a:p>
            <a:r>
              <a:rPr lang="es-ES" baseline="0" dirty="0"/>
              <a:t>5 Al final, saber cuál es el lugar donde colocar las nuevas características es lo que puede lograr que los sistemas resultantes estén compensados, que es una de las partes novedosas que ofrece esta tesis.</a:t>
            </a:r>
          </a:p>
          <a:p>
            <a:endParaRPr lang="es-ES" dirty="0"/>
          </a:p>
        </p:txBody>
      </p:sp>
      <p:sp>
        <p:nvSpPr>
          <p:cNvPr id="4" name="Marcador de número de diapositiva 3"/>
          <p:cNvSpPr>
            <a:spLocks noGrp="1"/>
          </p:cNvSpPr>
          <p:nvPr>
            <p:ph type="sldNum" sz="quarter" idx="5"/>
          </p:nvPr>
        </p:nvSpPr>
        <p:spPr/>
        <p:txBody>
          <a:bodyPr/>
          <a:lstStyle/>
          <a:p>
            <a:fld id="{F08F6C5C-C965-4C3E-86F3-521EDAC06541}" type="slidenum">
              <a:rPr lang="es-ES" smtClean="0"/>
              <a:t>13</a:t>
            </a:fld>
            <a:endParaRPr lang="es-ES"/>
          </a:p>
        </p:txBody>
      </p:sp>
    </p:spTree>
    <p:extLst>
      <p:ext uri="{BB962C8B-B14F-4D97-AF65-F5344CB8AC3E}">
        <p14:creationId xmlns:p14="http://schemas.microsoft.com/office/powerpoint/2010/main" val="1239931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algoritmo de variabilidad dinámica se encarga, entre otras cosas, de determinar los lugares donde es posible añadir una nueva característica y al mismo tiempo, escoger el más óptimo de forma que el árbol resultante se mantenga equilibrado.</a:t>
            </a:r>
          </a:p>
          <a:p>
            <a:endParaRPr lang="es-ES" dirty="0"/>
          </a:p>
          <a:p>
            <a:r>
              <a:rPr lang="es-ES" dirty="0"/>
              <a:t>A la hora de insertar una característica, este algoritmo contempla 3 posibles casos que dan lugar a 5 posibles escenarios (ENUMERAR). </a:t>
            </a:r>
          </a:p>
          <a:p>
            <a:endParaRPr lang="es-ES" dirty="0"/>
          </a:p>
          <a:p>
            <a:r>
              <a:rPr lang="es-ES" dirty="0"/>
              <a:t>Caso 1.</a:t>
            </a:r>
            <a:r>
              <a:rPr lang="es-ES" baseline="0" dirty="0"/>
              <a:t> Al insertar una característica no hay ningún supertipo coincidente con las presentes. Escenario 1 - A Nueva rama</a:t>
            </a:r>
            <a:br>
              <a:rPr lang="es-ES" baseline="0" dirty="0"/>
            </a:br>
            <a:r>
              <a:rPr lang="es-ES" baseline="0" dirty="0"/>
              <a:t>Caso 2. Un nodo con supertipos coincidentes. </a:t>
            </a:r>
            <a:r>
              <a:rPr lang="es-ES" b="1" baseline="0" dirty="0"/>
              <a:t>Escenario 2 – Sin hijos</a:t>
            </a:r>
            <a:r>
              <a:rPr lang="es-ES" baseline="0" dirty="0"/>
              <a:t>. Escenario 3 con hijos.</a:t>
            </a:r>
          </a:p>
          <a:p>
            <a:r>
              <a:rPr lang="es-ES" baseline="0" dirty="0"/>
              <a:t>Caso 3. Varios nodos con supertipos coincidentes. </a:t>
            </a:r>
            <a:r>
              <a:rPr lang="es-ES" b="0" baseline="0" dirty="0"/>
              <a:t>Escenario 4. Habiendo varios nodos candidatos se escoge el que más supertipos compatibles tiene. </a:t>
            </a:r>
            <a:r>
              <a:rPr lang="es-ES" baseline="0" dirty="0"/>
              <a:t>Escenario 5. Habiendo varios nodos con mismo número de supertipos, se escoge la de menor número de hijos.</a:t>
            </a:r>
            <a:br>
              <a:rPr lang="es-ES" baseline="0" dirty="0"/>
            </a:br>
            <a:br>
              <a:rPr lang="es-ES" baseline="0" dirty="0"/>
            </a:br>
            <a:r>
              <a:rPr lang="es-ES" dirty="0"/>
              <a:t>De estos 5 escenarios, vamos a escoger 4 de ellos para mostrarlos por resultar los más interesantes.</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14</a:t>
            </a:fld>
            <a:endParaRPr lang="es-ES"/>
          </a:p>
        </p:txBody>
      </p:sp>
    </p:spTree>
    <p:extLst>
      <p:ext uri="{BB962C8B-B14F-4D97-AF65-F5344CB8AC3E}">
        <p14:creationId xmlns:p14="http://schemas.microsoft.com/office/powerpoint/2010/main" val="309171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ESC2 sólo hay un nodo con supertipos coincidentes que es F2 y no tiene hijos. La característica Fx se inserta como hijo único de F2. </a:t>
            </a:r>
          </a:p>
          <a:p>
            <a:endParaRPr lang="es-ES" dirty="0"/>
          </a:p>
          <a:p>
            <a:r>
              <a:rPr lang="es-ES" dirty="0"/>
              <a:t>Este el caso más simple de los casos de nodos con supertipos compatibles, mientras que con los siguientes iremos viendo cómo poco a poco se van complicando. </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15</a:t>
            </a:fld>
            <a:endParaRPr lang="es-ES"/>
          </a:p>
        </p:txBody>
      </p:sp>
    </p:spTree>
    <p:extLst>
      <p:ext uri="{BB962C8B-B14F-4D97-AF65-F5344CB8AC3E}">
        <p14:creationId xmlns:p14="http://schemas.microsoft.com/office/powerpoint/2010/main" val="2886285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ESC3 sólo hay un nodo con supertipos coincidentes y SI tiene hijos, F3 y F4,  en una relación XOR. </a:t>
            </a:r>
          </a:p>
          <a:p>
            <a:endParaRPr lang="es-ES" dirty="0"/>
          </a:p>
          <a:p>
            <a:r>
              <a:rPr lang="es-ES" dirty="0"/>
              <a:t>La característica Fx se inserta dependiendo de F2 y convirtiéndose en nodo hermano de F3 y F4 pero sin compartir la relación con ellos. </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16</a:t>
            </a:fld>
            <a:endParaRPr lang="es-ES"/>
          </a:p>
        </p:txBody>
      </p:sp>
    </p:spTree>
    <p:extLst>
      <p:ext uri="{BB962C8B-B14F-4D97-AF65-F5344CB8AC3E}">
        <p14:creationId xmlns:p14="http://schemas.microsoft.com/office/powerpoint/2010/main" val="210993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ESC4 </a:t>
            </a:r>
            <a:r>
              <a:rPr lang="es-ES" baseline="0" dirty="0"/>
              <a:t>En este caso, se complica un poco la casuística porque de acuerdo al número de supertipos, hay diferentes lugares de inserción. Por ello el  algoritmo trata de seleccionar la parte del árbol de variabilidad que tenga más supertipos coincidentes ya que esa debería ser la localización natural con mayores posibilidades.</a:t>
            </a:r>
            <a:r>
              <a:rPr lang="es-ES" dirty="0"/>
              <a:t> </a:t>
            </a:r>
            <a:r>
              <a:rPr lang="es-ES" baseline="0" dirty="0"/>
              <a:t> </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17</a:t>
            </a:fld>
            <a:endParaRPr lang="es-ES"/>
          </a:p>
        </p:txBody>
      </p:sp>
    </p:spTree>
    <p:extLst>
      <p:ext uri="{BB962C8B-B14F-4D97-AF65-F5344CB8AC3E}">
        <p14:creationId xmlns:p14="http://schemas.microsoft.com/office/powerpoint/2010/main" val="716959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dirty="0"/>
              <a:t>ESC5 – En el Escenario 5, hay 2 nodos candidatos con 2 supertipos compatibles cada uno. </a:t>
            </a:r>
            <a:r>
              <a:rPr lang="es-ES" b="0" baseline="0" dirty="0"/>
              <a:t>En este caso, se escoge el nodo que menos hijos tenga, por lo que Fx se colgaría de F1. De esta manera, el árbol resultante mantiene el equilibrio, siendo este uno de los aspectos novedosos que se exponen en esta tesis.</a:t>
            </a:r>
            <a:endParaRPr lang="es-ES" b="0"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18</a:t>
            </a:fld>
            <a:endParaRPr lang="es-ES"/>
          </a:p>
        </p:txBody>
      </p:sp>
    </p:spTree>
    <p:extLst>
      <p:ext uri="{BB962C8B-B14F-4D97-AF65-F5344CB8AC3E}">
        <p14:creationId xmlns:p14="http://schemas.microsoft.com/office/powerpoint/2010/main" val="143708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resolver el tercer subproblema no vamos a hacer uso de supertipos ya que no resulta necesario.  Para ver si es viable la eliminación de una característica, se comprobará que la lista de restricciones existente no se vea afectada por el borrado de la característica. Ya que en caso de existir restricciones de tipo “</a:t>
            </a:r>
            <a:r>
              <a:rPr lang="es-ES" dirty="0" err="1"/>
              <a:t>requires</a:t>
            </a:r>
            <a:r>
              <a:rPr lang="es-ES" dirty="0"/>
              <a:t>” que afectaran a la característica a eliminar, podrían no ser ya viables algunas configuraciones, lo que evitaría poder automatizar la eliminación. </a:t>
            </a:r>
          </a:p>
          <a:p>
            <a:endParaRPr lang="es-ES" dirty="0"/>
          </a:p>
          <a:p>
            <a:r>
              <a:rPr lang="es-ES" dirty="0"/>
              <a:t>La eliminación se realiza en cascada, lo que quiere decir que los nodos que se encuentran por debajo de la característica también deben ser eliminados. Igualmente, para garantizar que el modelo sigue siendo válido se comprobarán las restricciones tras cada eliminación. En caso de que alguna de estas comprobaciones no resultara satisfactoria, se anularía el proceso entero, siendo el comprobador de restricciones el que determinaría qué soluciones se admiten como válidas.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F08F6C5C-C965-4C3E-86F3-521EDAC06541}" type="slidenum">
              <a:rPr lang="es-ES" smtClean="0"/>
              <a:t>19</a:t>
            </a:fld>
            <a:endParaRPr lang="es-ES"/>
          </a:p>
        </p:txBody>
      </p:sp>
    </p:spTree>
    <p:extLst>
      <p:ext uri="{BB962C8B-B14F-4D97-AF65-F5344CB8AC3E}">
        <p14:creationId xmlns:p14="http://schemas.microsoft.com/office/powerpoint/2010/main" val="393858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la presentación</a:t>
            </a:r>
            <a:r>
              <a:rPr lang="es-ES" sz="1200" kern="1200" baseline="0" dirty="0">
                <a:solidFill>
                  <a:schemeClr val="tx1"/>
                </a:solidFill>
                <a:effectLst/>
                <a:latin typeface="+mn-lt"/>
                <a:ea typeface="+mn-ea"/>
                <a:cs typeface="+mn-cs"/>
              </a:rPr>
              <a:t> de esta tesis se seguirá el siguiente esquema. </a:t>
            </a:r>
          </a:p>
          <a:p>
            <a:endParaRPr lang="es-ES" sz="1200" kern="1200" baseline="0" dirty="0">
              <a:solidFill>
                <a:schemeClr val="tx1"/>
              </a:solidFill>
              <a:effectLst/>
              <a:latin typeface="+mn-lt"/>
              <a:ea typeface="+mn-ea"/>
              <a:cs typeface="+mn-cs"/>
            </a:endParaRPr>
          </a:p>
          <a:p>
            <a:r>
              <a:rPr lang="es-ES" sz="1200" kern="1200" baseline="0" dirty="0">
                <a:solidFill>
                  <a:schemeClr val="tx1"/>
                </a:solidFill>
                <a:effectLst/>
                <a:latin typeface="+mn-lt"/>
                <a:ea typeface="+mn-ea"/>
                <a:cs typeface="+mn-cs"/>
              </a:rPr>
              <a:t>Empezaremos por la motivación que ha provocado la realización de esta tesis. </a:t>
            </a:r>
          </a:p>
          <a:p>
            <a:endParaRPr lang="es-ES" sz="1200" kern="1200" baseline="0" dirty="0">
              <a:solidFill>
                <a:schemeClr val="tx1"/>
              </a:solidFill>
              <a:effectLst/>
              <a:latin typeface="+mn-lt"/>
              <a:ea typeface="+mn-ea"/>
              <a:cs typeface="+mn-cs"/>
            </a:endParaRPr>
          </a:p>
          <a:p>
            <a:r>
              <a:rPr lang="es-ES" sz="1200" kern="1200" baseline="0" dirty="0">
                <a:solidFill>
                  <a:schemeClr val="tx1"/>
                </a:solidFill>
                <a:effectLst/>
                <a:latin typeface="+mn-lt"/>
                <a:ea typeface="+mn-ea"/>
                <a:cs typeface="+mn-cs"/>
              </a:rPr>
              <a:t>En el estado del arte describiremos los trabajos relacionados más relevantes.</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 continuación, explicaré el</a:t>
            </a:r>
            <a:r>
              <a:rPr lang="es-ES" sz="1200" kern="1200" baseline="0" dirty="0">
                <a:solidFill>
                  <a:schemeClr val="tx1"/>
                </a:solidFill>
                <a:effectLst/>
                <a:latin typeface="+mn-lt"/>
                <a:ea typeface="+mn-ea"/>
                <a:cs typeface="+mn-cs"/>
              </a:rPr>
              <a:t> planteamiento de los problemas</a:t>
            </a:r>
            <a:r>
              <a:rPr lang="es-ES" sz="1200" kern="1200" dirty="0">
                <a:solidFill>
                  <a:schemeClr val="tx1"/>
                </a:solidFill>
                <a:effectLst/>
                <a:latin typeface="+mn-lt"/>
                <a:ea typeface="+mn-ea"/>
                <a:cs typeface="+mn-cs"/>
              </a:rPr>
              <a:t> que se abordan, </a:t>
            </a:r>
            <a:r>
              <a:rPr lang="es-ES" sz="1200" b="1" kern="1200" dirty="0">
                <a:solidFill>
                  <a:schemeClr val="tx1"/>
                </a:solidFill>
                <a:effectLst/>
                <a:latin typeface="+mn-lt"/>
                <a:ea typeface="+mn-ea"/>
                <a:cs typeface="+mn-cs"/>
              </a:rPr>
              <a:t>seguida por la explicación de la solución a cada uno de dichos problemas</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Después, dedicaré una sección a la experimentación que estará dividida en dos partes, una simulación y unas</a:t>
            </a:r>
            <a:r>
              <a:rPr lang="es-ES" sz="1200" kern="1200" baseline="0" dirty="0">
                <a:solidFill>
                  <a:schemeClr val="tx1"/>
                </a:solidFill>
                <a:effectLst/>
                <a:latin typeface="+mn-lt"/>
                <a:ea typeface="+mn-ea"/>
                <a:cs typeface="+mn-cs"/>
              </a:rPr>
              <a:t> pruebas con un sistema real.</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Finalmente expondré las conclusiones al trabajo realizado </a:t>
            </a:r>
            <a:r>
              <a:rPr lang="es-ES" sz="1200" kern="1200" baseline="0" dirty="0">
                <a:solidFill>
                  <a:schemeClr val="tx1"/>
                </a:solidFill>
                <a:effectLst/>
                <a:latin typeface="+mn-lt"/>
                <a:ea typeface="+mn-ea"/>
                <a:cs typeface="+mn-cs"/>
              </a:rPr>
              <a:t>y describiremos los trabajos futuros, </a:t>
            </a:r>
            <a:r>
              <a:rPr lang="es-ES" sz="1200" kern="1200" dirty="0">
                <a:solidFill>
                  <a:schemeClr val="tx1"/>
                </a:solidFill>
                <a:effectLst/>
                <a:latin typeface="+mn-lt"/>
                <a:ea typeface="+mn-ea"/>
                <a:cs typeface="+mn-cs"/>
              </a:rPr>
              <a:t>así como los trabajos de investigación derivados de la realización de esta tesis.</a:t>
            </a:r>
          </a:p>
          <a:p>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2</a:t>
            </a:fld>
            <a:endParaRPr lang="es-ES" dirty="0"/>
          </a:p>
        </p:txBody>
      </p:sp>
    </p:spTree>
    <p:extLst>
      <p:ext uri="{BB962C8B-B14F-4D97-AF65-F5344CB8AC3E}">
        <p14:creationId xmlns:p14="http://schemas.microsoft.com/office/powerpoint/2010/main" val="3270409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solución al 5º subproblema, siendo este también un aspecto novedoso, es la gestión de los puntos de variación. Esta gestión se realiza teniendo en consideración los hijos del nodo donde se va a insertar la característica, así como sus relaciones, y el tipo de relación de la característica a añadir. </a:t>
            </a:r>
          </a:p>
          <a:p>
            <a:endParaRPr lang="es-ES" dirty="0"/>
          </a:p>
          <a:p>
            <a:r>
              <a:rPr lang="es-ES" dirty="0"/>
              <a:t>En los casos donde el nodo receptor sólo tiene un hijo se simplifica la decisión a tomar, </a:t>
            </a:r>
            <a:r>
              <a:rPr lang="es-ES" b="1" dirty="0"/>
              <a:t>porque será el tipo </a:t>
            </a:r>
            <a:r>
              <a:rPr lang="es-ES" dirty="0"/>
              <a:t>de la nueva característica el que resulte determinante. </a:t>
            </a:r>
            <a:br>
              <a:rPr lang="es-ES" dirty="0"/>
            </a:br>
            <a:br>
              <a:rPr lang="es-ES" dirty="0"/>
            </a:br>
            <a:r>
              <a:rPr lang="es-ES" dirty="0"/>
              <a:t>Hemos considerado cuatro posibles casos, de los cuales se van a mostrar el segundo, el tercero y el cuarto, por ser los más interesantes ya que son los que contemplan la existencia de dos o más hijos.</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20</a:t>
            </a:fld>
            <a:endParaRPr lang="es-ES"/>
          </a:p>
        </p:txBody>
      </p:sp>
    </p:spTree>
    <p:extLst>
      <p:ext uri="{BB962C8B-B14F-4D97-AF65-F5344CB8AC3E}">
        <p14:creationId xmlns:p14="http://schemas.microsoft.com/office/powerpoint/2010/main" val="4175045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Caso 2. Relación AND con dos o más características. Se considera la inserción de una nueva característica a la que hemos llamado Fx con relación AND. En este caso, la nueva característica Fx se añade a la relación AND ya existente como un nodo más. En el caso de que la nueva característica fuera un OR o XOR, en este caso ya no podría realizarse de manera automática la inserción y el diseñador deberá modelarla manualmente.</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21</a:t>
            </a:fld>
            <a:endParaRPr lang="es-ES"/>
          </a:p>
        </p:txBody>
      </p:sp>
    </p:spTree>
    <p:extLst>
      <p:ext uri="{BB962C8B-B14F-4D97-AF65-F5344CB8AC3E}">
        <p14:creationId xmlns:p14="http://schemas.microsoft.com/office/powerpoint/2010/main" val="342279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Caso 3. Relación OR  con dos o más características. Se considera la inserción de una nueva característica a la que hemos llamado Fx. En este caso, la nueva característica Fx se añade a la relación OR ya existente como un nodo más. En el caso de que la nueva característica fuera un AND, en este caso ya no podría realizarse de manera automática la inserción y el diseñador deberá modelarla manualmente.</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22</a:t>
            </a:fld>
            <a:endParaRPr lang="es-ES"/>
          </a:p>
        </p:txBody>
      </p:sp>
    </p:spTree>
    <p:extLst>
      <p:ext uri="{BB962C8B-B14F-4D97-AF65-F5344CB8AC3E}">
        <p14:creationId xmlns:p14="http://schemas.microsoft.com/office/powerpoint/2010/main" val="116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Caso 4. Relación AND con 2  o más características y OR con 2  o más características. Se considera la inserción de una nueva característica de tipo AND a la que hemos llamado Fx. En este caso, la nueva característica Fx se añade a la relación AND ya existente. En el caso de que la nueva característica fuera un OR, se añadiría en este grupo, y si fuera XOR, entonces no se podría hacer de forma automática y el diseñador tendría que modelarla de forma manual.</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23</a:t>
            </a:fld>
            <a:endParaRPr lang="es-ES"/>
          </a:p>
        </p:txBody>
      </p:sp>
    </p:spTree>
    <p:extLst>
      <p:ext uri="{BB962C8B-B14F-4D97-AF65-F5344CB8AC3E}">
        <p14:creationId xmlns:p14="http://schemas.microsoft.com/office/powerpoint/2010/main" val="1541094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Para gestionar la variabilidad dinámica, precisamos de una arquitectura que hemos definido en dos bloques principales, estando en uno de ellos RuVa y todos los módulos de los que consta y otro bloque principal donde está la </a:t>
            </a:r>
            <a:r>
              <a:rPr lang="es-ES" dirty="0" err="1"/>
              <a:t>toolsuite</a:t>
            </a:r>
            <a:r>
              <a:rPr lang="es-ES" dirty="0"/>
              <a:t> FaMa, con las herramientas que dan apoyo a RuVa.</a:t>
            </a:r>
          </a:p>
          <a:p>
            <a:endParaRPr lang="es-ES" dirty="0"/>
          </a:p>
          <a:p>
            <a:r>
              <a:rPr lang="es-ES" dirty="0"/>
              <a:t>2 En primer lugar, RuVa necesita entender varios formatos de modelos de características, y formatos de integración con otros sistemas, y para ello tiene un módulo que aporta el apoyo para poder interpretar estos modelos. </a:t>
            </a:r>
          </a:p>
          <a:p>
            <a:endParaRPr lang="es-ES" dirty="0"/>
          </a:p>
          <a:p>
            <a:r>
              <a:rPr lang="es-ES" dirty="0"/>
              <a:t>3 Con el modelo de características se realiza alguna de las operaciones que ya hemos comentado anteriormente, como son añadir o borrar una característica. Y para ello es que el modelo se transfiere al módulo de operaciones.  </a:t>
            </a:r>
          </a:p>
          <a:p>
            <a:endParaRPr lang="es-ES" dirty="0"/>
          </a:p>
          <a:p>
            <a:r>
              <a:rPr lang="es-ES" dirty="0"/>
              <a:t>4 Una vez con el modelo cargado y la operación a realizar seleccionada, es necesario localizar los lugares donde es posible ubicar la nueva característica en caso de inserción, o la característica a eliminar, en caso de borrado. Es para ello que existe un módulo dedicado a localizar los nodos candidatos, comprobar si tienen  nodos compatibles a través de los supertipos y buscar el nodo más adecuado entre los seleccionados.</a:t>
            </a:r>
          </a:p>
          <a:p>
            <a:endParaRPr lang="es-ES" dirty="0"/>
          </a:p>
          <a:p>
            <a:r>
              <a:rPr lang="es-ES" dirty="0"/>
              <a:t>5 En el otro bloque correspondiente a FaMa </a:t>
            </a:r>
            <a:r>
              <a:rPr lang="es-ES" dirty="0" err="1"/>
              <a:t>ToolSuite</a:t>
            </a:r>
            <a:r>
              <a:rPr lang="es-ES" dirty="0"/>
              <a:t>, tenemos un módulo (señalar con puntero el módulo de </a:t>
            </a:r>
            <a:r>
              <a:rPr lang="es-ES" dirty="0" err="1"/>
              <a:t>Question</a:t>
            </a:r>
            <a:r>
              <a:rPr lang="es-ES" dirty="0"/>
              <a:t> </a:t>
            </a:r>
            <a:r>
              <a:rPr lang="es-ES" dirty="0" err="1"/>
              <a:t>Trader</a:t>
            </a:r>
            <a:r>
              <a:rPr lang="es-ES" dirty="0"/>
              <a:t>) que se encarga</a:t>
            </a:r>
            <a:r>
              <a:rPr lang="es-ES" baseline="0" dirty="0"/>
              <a:t> de recibir las peticiones de nuestro algoritmo y las transforma en peticiones para el resolvedor, que devuelve si estas se cumplen.</a:t>
            </a:r>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24</a:t>
            </a:fld>
            <a:endParaRPr lang="es-ES"/>
          </a:p>
        </p:txBody>
      </p:sp>
    </p:spTree>
    <p:extLst>
      <p:ext uri="{BB962C8B-B14F-4D97-AF65-F5344CB8AC3E}">
        <p14:creationId xmlns:p14="http://schemas.microsoft.com/office/powerpoint/2010/main" val="770824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experimentación se divide</a:t>
            </a:r>
            <a:r>
              <a:rPr lang="es-ES" baseline="0" dirty="0"/>
              <a:t> en dos partes: </a:t>
            </a:r>
          </a:p>
          <a:p>
            <a:endParaRPr lang="es-ES" baseline="0" dirty="0"/>
          </a:p>
          <a:p>
            <a:r>
              <a:rPr lang="es-ES" baseline="0" dirty="0"/>
              <a:t>1 una simulación que va a medir la </a:t>
            </a:r>
            <a:r>
              <a:rPr lang="es-ES" b="1" baseline="0" dirty="0"/>
              <a:t>eficiencia</a:t>
            </a:r>
            <a:r>
              <a:rPr lang="es-ES" baseline="0" dirty="0"/>
              <a:t> y </a:t>
            </a:r>
            <a:r>
              <a:rPr lang="es-ES" b="1" baseline="0" dirty="0"/>
              <a:t>escalabilidad</a:t>
            </a:r>
            <a:r>
              <a:rPr lang="es-ES" baseline="0" dirty="0"/>
              <a:t> de nuestros modelos de variabilidad </a:t>
            </a:r>
          </a:p>
          <a:p>
            <a:r>
              <a:rPr lang="es-ES" baseline="0" dirty="0"/>
              <a:t>y </a:t>
            </a:r>
          </a:p>
          <a:p>
            <a:r>
              <a:rPr lang="es-ES" baseline="0" dirty="0"/>
              <a:t>2 una prueba real que haremos con un robot para medir la </a:t>
            </a:r>
            <a:r>
              <a:rPr lang="es-ES" b="1" baseline="0" dirty="0"/>
              <a:t>eficiencia</a:t>
            </a:r>
            <a:r>
              <a:rPr lang="es-ES" baseline="0" dirty="0"/>
              <a:t> e </a:t>
            </a:r>
            <a:r>
              <a:rPr lang="es-ES" b="1" baseline="0" dirty="0"/>
              <a:t>interoperabilidad</a:t>
            </a:r>
            <a:r>
              <a:rPr lang="es-ES" baseline="0" dirty="0"/>
              <a:t> de nuestro modelo.</a:t>
            </a:r>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25</a:t>
            </a:fld>
            <a:endParaRPr lang="es-ES"/>
          </a:p>
        </p:txBody>
      </p:sp>
    </p:spTree>
    <p:extLst>
      <p:ext uri="{BB962C8B-B14F-4D97-AF65-F5344CB8AC3E}">
        <p14:creationId xmlns:p14="http://schemas.microsoft.com/office/powerpoint/2010/main" val="745905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realizar las pruebas de eficiencia, se ha utilizado un árbol de variabilidad, </a:t>
            </a:r>
            <a:r>
              <a:rPr lang="es-ES" baseline="0" dirty="0"/>
              <a:t>generado con una herramienta llamada BeTTy</a:t>
            </a:r>
            <a:r>
              <a:rPr lang="es-ES" dirty="0"/>
              <a:t>, externa a nosotros que permite generar modelos de variabilidad de diferentes tamaños y restricciones. Este árbol generado posee 50 nodos de los cuales 5 tienen supertipos. Estos nodos con supertipos pueden ser compatibles con 1 o 2 supertipos en cada caso, escogidos de un conjunto de 5 supertipos posibles.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modelo resultante es el que podemos ver en pantalla (PASAR Diapositiva)</a:t>
            </a:r>
          </a:p>
          <a:p>
            <a:r>
              <a:rPr lang="es-ES" baseline="0" dirty="0"/>
              <a:t> </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26</a:t>
            </a:fld>
            <a:endParaRPr lang="es-ES"/>
          </a:p>
        </p:txBody>
      </p:sp>
    </p:spTree>
    <p:extLst>
      <p:ext uri="{BB962C8B-B14F-4D97-AF65-F5344CB8AC3E}">
        <p14:creationId xmlns:p14="http://schemas.microsoft.com/office/powerpoint/2010/main" val="2421742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Se realiza la inserción de 10 características</a:t>
            </a:r>
            <a:endParaRPr lang="es-ES" dirty="0"/>
          </a:p>
          <a:p>
            <a:endParaRPr lang="es-ES" dirty="0"/>
          </a:p>
        </p:txBody>
      </p:sp>
      <p:sp>
        <p:nvSpPr>
          <p:cNvPr id="4" name="Marcador de número de diapositiva 3"/>
          <p:cNvSpPr>
            <a:spLocks noGrp="1"/>
          </p:cNvSpPr>
          <p:nvPr>
            <p:ph type="sldNum" sz="quarter" idx="5"/>
          </p:nvPr>
        </p:nvSpPr>
        <p:spPr/>
        <p:txBody>
          <a:bodyPr/>
          <a:lstStyle/>
          <a:p>
            <a:fld id="{F08F6C5C-C965-4C3E-86F3-521EDAC06541}" type="slidenum">
              <a:rPr lang="es-ES" smtClean="0"/>
              <a:t>27</a:t>
            </a:fld>
            <a:endParaRPr lang="es-ES"/>
          </a:p>
        </p:txBody>
      </p:sp>
    </p:spTree>
    <p:extLst>
      <p:ext uri="{BB962C8B-B14F-4D97-AF65-F5344CB8AC3E}">
        <p14:creationId xmlns:p14="http://schemas.microsoft.com/office/powerpoint/2010/main" val="3852844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podemos ver, el resultado de insertar 10 características, son las que vemos aquí rayadas, y como podemos ver, nuestro algoritmo en base a los supertipos coincidentes, ha tratado de insertarlas no sólo en el lugares adecuado, sino también equilibrar la inserción, para que las ramas no aparezcan sobrecargadas, evitando que el árbol crezca demasiado sólo en anchura o sólo en profundidad.</a:t>
            </a:r>
            <a:br>
              <a:rPr lang="es-ES" dirty="0"/>
            </a:br>
            <a:br>
              <a:rPr lang="es-ES" dirty="0"/>
            </a:br>
            <a:endParaRPr lang="es-ES" dirty="0"/>
          </a:p>
        </p:txBody>
      </p:sp>
      <p:sp>
        <p:nvSpPr>
          <p:cNvPr id="4" name="Marcador de número de diapositiva 3"/>
          <p:cNvSpPr>
            <a:spLocks noGrp="1"/>
          </p:cNvSpPr>
          <p:nvPr>
            <p:ph type="sldNum" sz="quarter" idx="5"/>
          </p:nvPr>
        </p:nvSpPr>
        <p:spPr/>
        <p:txBody>
          <a:bodyPr/>
          <a:lstStyle/>
          <a:p>
            <a:fld id="{F08F6C5C-C965-4C3E-86F3-521EDAC06541}" type="slidenum">
              <a:rPr lang="es-ES" smtClean="0"/>
              <a:t>28</a:t>
            </a:fld>
            <a:endParaRPr lang="es-ES"/>
          </a:p>
        </p:txBody>
      </p:sp>
    </p:spTree>
    <p:extLst>
      <p:ext uri="{BB962C8B-B14F-4D97-AF65-F5344CB8AC3E}">
        <p14:creationId xmlns:p14="http://schemas.microsoft.com/office/powerpoint/2010/main" val="116136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a:p>
            <a:r>
              <a:rPr lang="es-ES" dirty="0"/>
              <a:t>Para hacer las simulaciones hemos utilizado juegos de prueba de diferentes tamaños, </a:t>
            </a:r>
            <a:r>
              <a:rPr lang="es-ES" baseline="0" dirty="0"/>
              <a:t>para ver si el algoritmo se comporta adecuadamente, </a:t>
            </a:r>
            <a:r>
              <a:rPr lang="es-ES" dirty="0"/>
              <a:t>empezando por</a:t>
            </a:r>
            <a:r>
              <a:rPr lang="es-ES" baseline="0" dirty="0"/>
              <a:t> juegos de prueba pequeños. Los juegos utilizados van de 1 a 10 características, y los hemos repetido dos veces cada uno. </a:t>
            </a:r>
          </a:p>
          <a:p>
            <a:endParaRPr lang="es-ES" baseline="0" dirty="0"/>
          </a:p>
          <a:p>
            <a:r>
              <a:rPr lang="es-ES" baseline="0" dirty="0"/>
              <a:t>En la tabla se pueden ver los tiempos medios de respuesta obtenidos, mostrando las inserciones válidas y también las no válidas. El ratio de éxito obtenido se pueden observar en la parte derecha de la tabla.  En los juegos de prueba de 10 inserciones se han conseguido 8 inserciones exitosas.</a:t>
            </a:r>
          </a:p>
          <a:p>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29</a:t>
            </a:fld>
            <a:endParaRPr lang="es-ES"/>
          </a:p>
        </p:txBody>
      </p:sp>
    </p:spTree>
    <p:extLst>
      <p:ext uri="{BB962C8B-B14F-4D97-AF65-F5344CB8AC3E}">
        <p14:creationId xmlns:p14="http://schemas.microsoft.com/office/powerpoint/2010/main" val="171861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1 . MOTIVACIÓN - VARIABILIDAD DINÁMICA</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1 Gracias a </a:t>
            </a:r>
            <a:r>
              <a:rPr lang="es-ES" sz="1200" b="1" kern="1200" dirty="0">
                <a:solidFill>
                  <a:schemeClr val="tx1"/>
                </a:solidFill>
                <a:effectLst/>
                <a:latin typeface="+mn-lt"/>
                <a:ea typeface="+mn-ea"/>
                <a:cs typeface="+mn-cs"/>
              </a:rPr>
              <a:t>la aplicación de la variabilidad software</a:t>
            </a:r>
            <a:r>
              <a:rPr lang="es-ES" sz="1200" kern="1200" dirty="0">
                <a:solidFill>
                  <a:schemeClr val="tx1"/>
                </a:solidFill>
                <a:effectLst/>
                <a:latin typeface="+mn-lt"/>
                <a:ea typeface="+mn-ea"/>
                <a:cs typeface="+mn-cs"/>
              </a:rPr>
              <a:t>, es posible la </a:t>
            </a:r>
            <a:r>
              <a:rPr lang="es-ES" sz="1200" b="1" kern="1200" dirty="0">
                <a:solidFill>
                  <a:schemeClr val="tx1"/>
                </a:solidFill>
                <a:effectLst/>
                <a:latin typeface="+mn-lt"/>
                <a:ea typeface="+mn-ea"/>
                <a:cs typeface="+mn-cs"/>
              </a:rPr>
              <a:t>configuración de las características de sistemas</a:t>
            </a:r>
            <a:r>
              <a:rPr lang="es-ES" sz="1200" kern="1200" dirty="0">
                <a:solidFill>
                  <a:schemeClr val="tx1"/>
                </a:solidFill>
                <a:effectLst/>
                <a:latin typeface="+mn-lt"/>
                <a:ea typeface="+mn-ea"/>
                <a:cs typeface="+mn-cs"/>
              </a:rPr>
              <a:t> que poseen grandes cantidades de configuraciones posibles. </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2 Este abanico</a:t>
            </a:r>
            <a:r>
              <a:rPr lang="es-ES" sz="1200" kern="1200" baseline="0" dirty="0">
                <a:solidFill>
                  <a:schemeClr val="tx1"/>
                </a:solidFill>
                <a:effectLst/>
                <a:latin typeface="+mn-lt"/>
                <a:ea typeface="+mn-ea"/>
                <a:cs typeface="+mn-cs"/>
              </a:rPr>
              <a:t> de </a:t>
            </a:r>
            <a:r>
              <a:rPr lang="es-ES" sz="1200" b="1" kern="1200" dirty="0">
                <a:solidFill>
                  <a:schemeClr val="tx1"/>
                </a:solidFill>
                <a:effectLst/>
                <a:latin typeface="+mn-lt"/>
                <a:ea typeface="+mn-ea"/>
                <a:cs typeface="+mn-cs"/>
              </a:rPr>
              <a:t>configuración de los variantes</a:t>
            </a:r>
            <a:r>
              <a:rPr lang="es-ES" sz="1200" kern="1200" dirty="0">
                <a:solidFill>
                  <a:schemeClr val="tx1"/>
                </a:solidFill>
                <a:effectLst/>
                <a:latin typeface="+mn-lt"/>
                <a:ea typeface="+mn-ea"/>
                <a:cs typeface="+mn-cs"/>
              </a:rPr>
              <a:t> se puede realizar de dos maneras: o bien desde el lado del desarrollador, de manera estática, es decir, tomando las decisiones en las primeras etapas de producción del sistema y quedando ya configurado el producto software; --- O bien en el lado del cliente, en momentos posteriores y permitiendo una mayor </a:t>
            </a:r>
            <a:r>
              <a:rPr lang="es-ES" sz="1200" b="1" kern="1200" dirty="0">
                <a:solidFill>
                  <a:schemeClr val="tx1"/>
                </a:solidFill>
                <a:effectLst/>
                <a:latin typeface="+mn-lt"/>
                <a:ea typeface="+mn-ea"/>
                <a:cs typeface="+mn-cs"/>
              </a:rPr>
              <a:t>versatilidad</a:t>
            </a:r>
            <a:r>
              <a:rPr lang="es-ES" sz="1200" kern="1200" dirty="0">
                <a:solidFill>
                  <a:schemeClr val="tx1"/>
                </a:solidFill>
                <a:effectLst/>
                <a:latin typeface="+mn-lt"/>
                <a:ea typeface="+mn-ea"/>
                <a:cs typeface="+mn-cs"/>
              </a:rPr>
              <a:t> y mejor </a:t>
            </a:r>
            <a:r>
              <a:rPr lang="es-ES" sz="1200" b="1" kern="1200" dirty="0">
                <a:solidFill>
                  <a:schemeClr val="tx1"/>
                </a:solidFill>
                <a:effectLst/>
                <a:latin typeface="+mn-lt"/>
                <a:ea typeface="+mn-ea"/>
                <a:cs typeface="+mn-cs"/>
              </a:rPr>
              <a:t>adaptación</a:t>
            </a:r>
            <a:r>
              <a:rPr lang="es-ES" sz="1200" kern="1200" dirty="0">
                <a:solidFill>
                  <a:schemeClr val="tx1"/>
                </a:solidFill>
                <a:effectLst/>
                <a:latin typeface="+mn-lt"/>
                <a:ea typeface="+mn-ea"/>
                <a:cs typeface="+mn-cs"/>
              </a:rPr>
              <a:t>.</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3 Los </a:t>
            </a:r>
            <a:r>
              <a:rPr lang="es-ES" sz="1200" b="1" kern="1200" dirty="0">
                <a:solidFill>
                  <a:schemeClr val="tx1"/>
                </a:solidFill>
                <a:effectLst/>
                <a:latin typeface="+mn-lt"/>
                <a:ea typeface="+mn-ea"/>
                <a:cs typeface="+mn-cs"/>
              </a:rPr>
              <a:t>sistemas</a:t>
            </a:r>
            <a:r>
              <a:rPr lang="es-ES" sz="1200" kern="1200" dirty="0">
                <a:solidFill>
                  <a:schemeClr val="tx1"/>
                </a:solidFill>
                <a:effectLst/>
                <a:latin typeface="+mn-lt"/>
                <a:ea typeface="+mn-ea"/>
                <a:cs typeface="+mn-cs"/>
              </a:rPr>
              <a:t> de</a:t>
            </a:r>
            <a:r>
              <a:rPr lang="es-ES" sz="1200" kern="1200" baseline="0" dirty="0">
                <a:solidFill>
                  <a:schemeClr val="tx1"/>
                </a:solidFill>
                <a:effectLst/>
                <a:latin typeface="+mn-lt"/>
                <a:ea typeface="+mn-ea"/>
                <a:cs typeface="+mn-cs"/>
              </a:rPr>
              <a:t> hoy en día </a:t>
            </a:r>
            <a:r>
              <a:rPr lang="es-ES" sz="1200" kern="1200" dirty="0">
                <a:solidFill>
                  <a:schemeClr val="tx1"/>
                </a:solidFill>
                <a:effectLst/>
                <a:latin typeface="+mn-lt"/>
                <a:ea typeface="+mn-ea"/>
                <a:cs typeface="+mn-cs"/>
              </a:rPr>
              <a:t>son muy </a:t>
            </a:r>
            <a:r>
              <a:rPr lang="es-ES" sz="1200" b="1" kern="1200" dirty="0">
                <a:solidFill>
                  <a:schemeClr val="tx1"/>
                </a:solidFill>
                <a:effectLst/>
                <a:latin typeface="+mn-lt"/>
                <a:ea typeface="+mn-ea"/>
                <a:cs typeface="+mn-cs"/>
              </a:rPr>
              <a:t>dependientes del</a:t>
            </a:r>
            <a:r>
              <a:rPr lang="es-ES" sz="1200" kern="1200" dirty="0">
                <a:solidFill>
                  <a:schemeClr val="tx1"/>
                </a:solidFill>
                <a:effectLst/>
                <a:latin typeface="+mn-lt"/>
                <a:ea typeface="+mn-ea"/>
                <a:cs typeface="+mn-cs"/>
              </a:rPr>
              <a:t> </a:t>
            </a:r>
            <a:r>
              <a:rPr lang="es-ES" sz="1200" b="1" kern="1200" dirty="0">
                <a:solidFill>
                  <a:schemeClr val="tx1"/>
                </a:solidFill>
                <a:effectLst/>
                <a:latin typeface="+mn-lt"/>
                <a:ea typeface="+mn-ea"/>
                <a:cs typeface="+mn-cs"/>
              </a:rPr>
              <a:t>contexto</a:t>
            </a:r>
            <a:r>
              <a:rPr lang="es-ES" sz="1200" kern="1200" dirty="0">
                <a:solidFill>
                  <a:schemeClr val="tx1"/>
                </a:solidFill>
                <a:effectLst/>
                <a:latin typeface="+mn-lt"/>
                <a:ea typeface="+mn-ea"/>
                <a:cs typeface="+mn-cs"/>
              </a:rPr>
              <a:t> y sus </a:t>
            </a:r>
            <a:r>
              <a:rPr lang="es-ES" sz="1200" b="1" kern="1200" dirty="0">
                <a:solidFill>
                  <a:schemeClr val="tx1"/>
                </a:solidFill>
                <a:effectLst/>
                <a:latin typeface="+mn-lt"/>
                <a:ea typeface="+mn-ea"/>
                <a:cs typeface="+mn-cs"/>
              </a:rPr>
              <a:t>alteraciones</a:t>
            </a:r>
            <a:r>
              <a:rPr lang="es-ES" sz="1200" kern="1200" dirty="0">
                <a:solidFill>
                  <a:schemeClr val="tx1"/>
                </a:solidFill>
                <a:effectLst/>
                <a:latin typeface="+mn-lt"/>
                <a:ea typeface="+mn-ea"/>
                <a:cs typeface="+mn-cs"/>
              </a:rPr>
              <a:t>, lo que requiere de </a:t>
            </a:r>
            <a:r>
              <a:rPr lang="es-ES" sz="1200" b="1" kern="1200" dirty="0">
                <a:solidFill>
                  <a:schemeClr val="tx1"/>
                </a:solidFill>
                <a:effectLst/>
                <a:latin typeface="+mn-lt"/>
                <a:ea typeface="+mn-ea"/>
                <a:cs typeface="+mn-cs"/>
              </a:rPr>
              <a:t>soluciones</a:t>
            </a:r>
            <a:r>
              <a:rPr lang="es-ES" sz="1200" kern="1200" dirty="0">
                <a:solidFill>
                  <a:schemeClr val="tx1"/>
                </a:solidFill>
                <a:effectLst/>
                <a:latin typeface="+mn-lt"/>
                <a:ea typeface="+mn-ea"/>
                <a:cs typeface="+mn-cs"/>
              </a:rPr>
              <a:t> que son capaces de</a:t>
            </a:r>
            <a:r>
              <a:rPr lang="es-ES" sz="1200" kern="1200" baseline="0" dirty="0">
                <a:solidFill>
                  <a:schemeClr val="tx1"/>
                </a:solidFill>
                <a:effectLst/>
                <a:latin typeface="+mn-lt"/>
                <a:ea typeface="+mn-ea"/>
                <a:cs typeface="+mn-cs"/>
              </a:rPr>
              <a:t> </a:t>
            </a:r>
            <a:r>
              <a:rPr lang="es-ES" sz="1200" b="1" kern="1200" baseline="0" dirty="0">
                <a:solidFill>
                  <a:schemeClr val="tx1"/>
                </a:solidFill>
                <a:effectLst/>
                <a:latin typeface="+mn-lt"/>
                <a:ea typeface="+mn-ea"/>
                <a:cs typeface="+mn-cs"/>
              </a:rPr>
              <a:t>adaptarse </a:t>
            </a:r>
            <a:r>
              <a:rPr lang="es-ES" sz="1200" b="1" kern="1200" dirty="0">
                <a:solidFill>
                  <a:schemeClr val="tx1"/>
                </a:solidFill>
                <a:effectLst/>
                <a:latin typeface="+mn-lt"/>
                <a:ea typeface="+mn-ea"/>
                <a:cs typeface="+mn-cs"/>
              </a:rPr>
              <a:t>a los cambios,  </a:t>
            </a:r>
            <a:r>
              <a:rPr lang="es-ES" sz="1200" b="0" kern="1200" dirty="0">
                <a:solidFill>
                  <a:schemeClr val="tx1"/>
                </a:solidFill>
                <a:effectLst/>
                <a:latin typeface="+mn-lt"/>
                <a:ea typeface="+mn-ea"/>
                <a:cs typeface="+mn-cs"/>
              </a:rPr>
              <a:t>tanto externos como internos</a:t>
            </a:r>
            <a:r>
              <a:rPr lang="es-ES" sz="1200" kern="1200" dirty="0">
                <a:solidFill>
                  <a:schemeClr val="tx1"/>
                </a:solidFill>
                <a:effectLst/>
                <a:latin typeface="+mn-lt"/>
                <a:ea typeface="+mn-ea"/>
                <a:cs typeface="+mn-cs"/>
              </a:rPr>
              <a:t>. Debido a que cada vez los sistemas son más complejos, es posible que requieran de variantes no contemplados al principio.</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4 A este proceso de </a:t>
            </a:r>
            <a:r>
              <a:rPr lang="es-ES" sz="1200" b="1" kern="1200" dirty="0">
                <a:solidFill>
                  <a:schemeClr val="tx1"/>
                </a:solidFill>
                <a:effectLst/>
                <a:latin typeface="+mn-lt"/>
                <a:ea typeface="+mn-ea"/>
                <a:cs typeface="+mn-cs"/>
              </a:rPr>
              <a:t>gestionar la variabilidad en tiempo de ejecución</a:t>
            </a:r>
            <a:r>
              <a:rPr lang="es-ES" sz="1200" kern="1200" dirty="0">
                <a:solidFill>
                  <a:schemeClr val="tx1"/>
                </a:solidFill>
                <a:effectLst/>
                <a:latin typeface="+mn-lt"/>
                <a:ea typeface="+mn-ea"/>
                <a:cs typeface="+mn-cs"/>
              </a:rPr>
              <a:t> es a lo que se le llama </a:t>
            </a:r>
            <a:r>
              <a:rPr lang="es-ES" sz="1200" b="1" kern="1200" dirty="0">
                <a:solidFill>
                  <a:schemeClr val="tx1"/>
                </a:solidFill>
                <a:effectLst/>
                <a:latin typeface="+mn-lt"/>
                <a:ea typeface="+mn-ea"/>
                <a:cs typeface="+mn-cs"/>
              </a:rPr>
              <a:t>variabilidad dinámica</a:t>
            </a:r>
            <a:r>
              <a:rPr lang="es-ES" sz="1200" kern="1200" dirty="0">
                <a:solidFill>
                  <a:schemeClr val="tx1"/>
                </a:solidFill>
                <a:effectLst/>
                <a:latin typeface="+mn-lt"/>
                <a:ea typeface="+mn-ea"/>
                <a:cs typeface="+mn-cs"/>
              </a:rPr>
              <a:t> . </a:t>
            </a:r>
          </a:p>
          <a:p>
            <a:pPr marL="0" indent="0">
              <a:buFontTx/>
              <a:buNone/>
            </a:pPr>
            <a:r>
              <a:rPr lang="es-ES" sz="1200" kern="1200" dirty="0">
                <a:solidFill>
                  <a:schemeClr val="tx1"/>
                </a:solidFill>
                <a:effectLst/>
                <a:latin typeface="+mn-lt"/>
                <a:ea typeface="+mn-ea"/>
                <a:cs typeface="+mn-cs"/>
              </a:rPr>
              <a:t>5 Actualmente hay una carencia de soluciones que faciliten la gestión de la variabilidad dinámica</a:t>
            </a:r>
          </a:p>
          <a:p>
            <a:r>
              <a:rPr lang="es-ES" sz="1200" kern="1200" dirty="0">
                <a:solidFill>
                  <a:schemeClr val="tx1"/>
                </a:solidFill>
                <a:effectLst/>
                <a:latin typeface="+mn-lt"/>
                <a:ea typeface="+mn-ea"/>
                <a:cs typeface="+mn-cs"/>
              </a:rPr>
              <a:t> </a:t>
            </a:r>
          </a:p>
          <a:p>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3</a:t>
            </a:fld>
            <a:endParaRPr lang="es-ES" dirty="0"/>
          </a:p>
        </p:txBody>
      </p:sp>
    </p:spTree>
    <p:extLst>
      <p:ext uri="{BB962C8B-B14F-4D97-AF65-F5344CB8AC3E}">
        <p14:creationId xmlns:p14="http://schemas.microsoft.com/office/powerpoint/2010/main" val="450534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el</a:t>
            </a:r>
            <a:r>
              <a:rPr lang="es-ES" baseline="0" dirty="0"/>
              <a:t> fin de comprobar que los resultados anteriores son correctos, se han repetido 100 veces las simulaciones.</a:t>
            </a:r>
          </a:p>
          <a:p>
            <a:endParaRPr lang="es-ES" baseline="0" dirty="0"/>
          </a:p>
          <a:p>
            <a:r>
              <a:rPr lang="es-ES" baseline="0" dirty="0"/>
              <a:t>También se han realizado pruebas con modelos más grandes. La conclusión obtenida es que en modelos más grandes también las tasas de éxito son mejores.</a:t>
            </a:r>
          </a:p>
          <a:p>
            <a:endParaRPr lang="es-ES" baseline="0" dirty="0"/>
          </a:p>
          <a:p>
            <a:r>
              <a:rPr lang="es-ES" baseline="0" dirty="0"/>
              <a:t>La tercera columna de la tabla representa el tiempo medio de inserción en segundos. De los datos obtenidos se puede inferir que el tamaño de los conjuntos de inserción no impactan demasiado en el tiempo medio de inserción.</a:t>
            </a:r>
          </a:p>
          <a:p>
            <a:endParaRPr lang="es-ES" baseline="0" dirty="0"/>
          </a:p>
          <a:p>
            <a:r>
              <a:rPr lang="es-ES" baseline="0" dirty="0"/>
              <a:t>PASA A PRUEBAS DE RENDIMIENTO</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30</a:t>
            </a:fld>
            <a:endParaRPr lang="es-ES"/>
          </a:p>
        </p:txBody>
      </p:sp>
    </p:spTree>
    <p:extLst>
      <p:ext uri="{BB962C8B-B14F-4D97-AF65-F5344CB8AC3E}">
        <p14:creationId xmlns:p14="http://schemas.microsoft.com/office/powerpoint/2010/main" val="3426487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Para las pruebas de rendimiento hemos utilizado modelos de 1000 a 5000 características, generados con la herramienta BeTTy.</a:t>
            </a:r>
          </a:p>
          <a:p>
            <a:r>
              <a:rPr lang="es-ES" dirty="0"/>
              <a:t>2 Se han realizado simulaciones de inserciones, consistentes en juegos de prueba de 10 características cada uno, ejecutados dos veces. </a:t>
            </a:r>
          </a:p>
          <a:p>
            <a:r>
              <a:rPr lang="es-ES" dirty="0"/>
              <a:t>3 Las conclusiones obtenidas en modelos por debajo de 5.000 características muestran que el tiempo de respuesta se incrementa, pero sin llegar a ser significativo este aumento. </a:t>
            </a:r>
          </a:p>
          <a:p>
            <a:r>
              <a:rPr lang="es-ES" dirty="0"/>
              <a:t>4 Por tanto, en sistemas no críticos con modelos de variabilidad de gran tamaño, el algoritmo se comporta adecuadamente.</a:t>
            </a:r>
          </a:p>
          <a:p>
            <a:endParaRPr lang="es-ES" dirty="0"/>
          </a:p>
          <a:p>
            <a:endParaRPr lang="es-ES" dirty="0"/>
          </a:p>
        </p:txBody>
      </p:sp>
      <p:sp>
        <p:nvSpPr>
          <p:cNvPr id="4" name="Marcador de número de diapositiva 3"/>
          <p:cNvSpPr>
            <a:spLocks noGrp="1"/>
          </p:cNvSpPr>
          <p:nvPr>
            <p:ph type="sldNum" sz="quarter" idx="5"/>
          </p:nvPr>
        </p:nvSpPr>
        <p:spPr/>
        <p:txBody>
          <a:bodyPr/>
          <a:lstStyle/>
          <a:p>
            <a:fld id="{F08F6C5C-C965-4C3E-86F3-521EDAC06541}" type="slidenum">
              <a:rPr lang="es-ES" smtClean="0"/>
              <a:t>31</a:t>
            </a:fld>
            <a:endParaRPr lang="es-ES"/>
          </a:p>
        </p:txBody>
      </p:sp>
    </p:spTree>
    <p:extLst>
      <p:ext uri="{BB962C8B-B14F-4D97-AF65-F5344CB8AC3E}">
        <p14:creationId xmlns:p14="http://schemas.microsoft.com/office/powerpoint/2010/main" val="243111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segunda parte de la experimentación</a:t>
            </a:r>
            <a:r>
              <a:rPr lang="es-ES" baseline="0" dirty="0"/>
              <a:t>, se van a describir las pruebas de </a:t>
            </a:r>
            <a:r>
              <a:rPr lang="es-ES" b="1" baseline="0" dirty="0"/>
              <a:t>interoperabilidad</a:t>
            </a:r>
            <a:r>
              <a:rPr lang="es-ES" baseline="0" dirty="0"/>
              <a:t> de este sistema con un robot real y las pruebas de </a:t>
            </a:r>
            <a:r>
              <a:rPr lang="es-ES" b="1" baseline="0" dirty="0"/>
              <a:t>eficiencia</a:t>
            </a:r>
            <a:r>
              <a:rPr lang="es-ES" baseline="0" dirty="0"/>
              <a:t> para insertar una característica que se va a modificar en el robot.</a:t>
            </a:r>
          </a:p>
          <a:p>
            <a:endParaRPr lang="es-ES" baseline="0" dirty="0"/>
          </a:p>
          <a:p>
            <a:r>
              <a:rPr lang="es-ES" baseline="0" dirty="0"/>
              <a:t>En este caso, vamos a simular una interacción con un sistema real consistente en un robot que se mueve por la planta de un edificio departamental de la URJC dividido en 2 zonas diferentes, y el robot va a realizar un recorrido por una de las zonas. En cierto momento se va a comprobar si es capaz de insertar una característica nueva en el modelo para poder continuar su ruta.</a:t>
            </a:r>
            <a:endParaRPr lang="es-ES" dirty="0"/>
          </a:p>
          <a:p>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32</a:t>
            </a:fld>
            <a:endParaRPr lang="es-ES"/>
          </a:p>
        </p:txBody>
      </p:sp>
    </p:spTree>
    <p:extLst>
      <p:ext uri="{BB962C8B-B14F-4D97-AF65-F5344CB8AC3E}">
        <p14:creationId xmlns:p14="http://schemas.microsoft.com/office/powerpoint/2010/main" val="2810617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a:t>
            </a:r>
            <a:r>
              <a:rPr lang="es-ES" baseline="0" dirty="0"/>
              <a:t> se puede ver en esta figura, hay descritas dos zonas ubicadas en la planta baja de este edificio, en el que el robot comienza a moverse por una zona y en un momento dado tiene la necesidad de saltar a otra zona diferente con otra distribución de las estancias. Cuando el robot detecta unas marcas que señalan el cambio de zona, es en este momento cuando se comprueba si se necesita un sistema diferente.</a:t>
            </a:r>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33</a:t>
            </a:fld>
            <a:endParaRPr lang="es-ES"/>
          </a:p>
        </p:txBody>
      </p:sp>
    </p:spTree>
    <p:extLst>
      <p:ext uri="{BB962C8B-B14F-4D97-AF65-F5344CB8AC3E}">
        <p14:creationId xmlns:p14="http://schemas.microsoft.com/office/powerpoint/2010/main" val="832967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realizar el experimento, se ha utilizado un robot de tipo TurtleBot de </a:t>
            </a:r>
            <a:r>
              <a:rPr lang="es-ES" dirty="0" err="1"/>
              <a:t>Kobuki</a:t>
            </a:r>
            <a:r>
              <a:rPr lang="es-ES" dirty="0"/>
              <a:t>, modelo TurtleBot 2, consistente en una base sobre la que se monta un ordenador Intel </a:t>
            </a:r>
            <a:r>
              <a:rPr lang="es-ES" dirty="0" err="1"/>
              <a:t>Nuc</a:t>
            </a:r>
            <a:r>
              <a:rPr lang="es-ES" dirty="0"/>
              <a:t> con un procesador i5 y 8 GB de RAM, equipado además con un sensor de distancia 2D/3D Microsoft Kinect, -- una batería para dotarlo de cierta autonomía -- y el kit para integrar los diferentes componentes de TurtleBot. Este equipo monta un sistema operativo Ubuntu 20.04 e incluye ROS </a:t>
            </a:r>
            <a:r>
              <a:rPr lang="es-ES" dirty="0" err="1"/>
              <a:t>Noetic</a:t>
            </a:r>
            <a:r>
              <a:rPr lang="es-ES" dirty="0"/>
              <a:t> Robot </a:t>
            </a:r>
            <a:r>
              <a:rPr lang="es-ES" dirty="0" err="1"/>
              <a:t>Operating</a:t>
            </a:r>
            <a:r>
              <a:rPr lang="es-ES" dirty="0"/>
              <a:t> </a:t>
            </a:r>
            <a:r>
              <a:rPr lang="es-ES" dirty="0" err="1"/>
              <a:t>System</a:t>
            </a:r>
            <a:r>
              <a:rPr lang="es-ES" dirty="0"/>
              <a:t>.</a:t>
            </a:r>
          </a:p>
          <a:p>
            <a:endParaRPr lang="es-ES" dirty="0"/>
          </a:p>
          <a:p>
            <a:r>
              <a:rPr lang="es-ES" dirty="0"/>
              <a:t>Entre las funciones diferentes que es capaz de ofrecer este Robot, están una gestión</a:t>
            </a:r>
            <a:r>
              <a:rPr lang="es-ES" baseline="0" dirty="0"/>
              <a:t> autónoma para moverse, poder detectar obstáculos, poder detectar formas 3D y poder describir el mapa de la zona donde se mueve en diferentes formatos.</a:t>
            </a:r>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34</a:t>
            </a:fld>
            <a:endParaRPr lang="es-ES"/>
          </a:p>
        </p:txBody>
      </p:sp>
    </p:spTree>
    <p:extLst>
      <p:ext uri="{BB962C8B-B14F-4D97-AF65-F5344CB8AC3E}">
        <p14:creationId xmlns:p14="http://schemas.microsoft.com/office/powerpoint/2010/main" val="2293214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Para poder ver qué características podríamos insertar en caso de un cambio de contexto producido</a:t>
            </a:r>
            <a:r>
              <a:rPr lang="es-ES" baseline="0" dirty="0"/>
              <a:t> por el robot, hemos construido este modelo de características .</a:t>
            </a:r>
          </a:p>
          <a:p>
            <a:endParaRPr lang="es-ES" baseline="0" dirty="0"/>
          </a:p>
          <a:p>
            <a:r>
              <a:rPr lang="es-ES" baseline="0" dirty="0"/>
              <a:t>2 Como se puede ver, el robot posee 5 características principales de primer nivel. Algunas características se pueden subdividir en características de más bajo nivel. </a:t>
            </a:r>
          </a:p>
          <a:p>
            <a:endParaRPr lang="es-ES" baseline="0" dirty="0"/>
          </a:p>
          <a:p>
            <a:r>
              <a:rPr lang="es-ES" baseline="0" dirty="0"/>
              <a:t>2b La función de Planificación sirve para buscar una ruta sin obstáculos entre 2 puntos del mapa, y puede ser de tipo Geometría, basado en coordenadas espaciales, o Topología, que representan un área como un conjunto de nodos interconectados. </a:t>
            </a:r>
            <a:br>
              <a:rPr lang="es-ES" baseline="0" dirty="0"/>
            </a:br>
            <a:br>
              <a:rPr lang="es-ES" baseline="0" dirty="0"/>
            </a:br>
            <a:r>
              <a:rPr lang="es-ES" baseline="0" dirty="0"/>
              <a:t>3 La función de Detección de Obstáculos como su nombre indica, gestiona la aparición de barreras arquitectónicas o de otro índole que impidan al robot seguir una ruta o la exploración. La Detección de Obstáculos puede usar un algoritmo de Seguimiento del contorno, que construye el mapa en base al recorrido y a los objetos detectados por sus sensores. </a:t>
            </a:r>
            <a:br>
              <a:rPr lang="es-ES" baseline="0" dirty="0"/>
            </a:br>
            <a:br>
              <a:rPr lang="es-ES" baseline="0" dirty="0"/>
            </a:br>
            <a:r>
              <a:rPr lang="es-ES" baseline="0" dirty="0"/>
              <a:t>4 La función de Mapeado se encarga de crear los mapas que el robot genera a medida que avanza y que le ayudan a ubicarse y localizar salidas a otras zonas. Puede ser de tipo </a:t>
            </a:r>
            <a:r>
              <a:rPr lang="es-ES" baseline="0" dirty="0" err="1"/>
              <a:t>Gmapping</a:t>
            </a:r>
            <a:r>
              <a:rPr lang="es-ES" baseline="0" dirty="0"/>
              <a:t>, que construye el mapa 2D geométrico teniendo en cuenta la información facilitada por el odómetro del robot o de tipo Topológico, trazando la superficie como una serie de nodos interconectados. </a:t>
            </a:r>
          </a:p>
          <a:p>
            <a:pPr marL="0" marR="0" lvl="0" indent="0" algn="l" defTabSz="914400" rtl="0" eaLnBrk="1" fontAlgn="auto" latinLnBrk="0" hangingPunct="1">
              <a:lnSpc>
                <a:spcPct val="100000"/>
              </a:lnSpc>
              <a:spcBef>
                <a:spcPts val="0"/>
              </a:spcBef>
              <a:spcAft>
                <a:spcPts val="0"/>
              </a:spcAft>
              <a:buClrTx/>
              <a:buSzTx/>
              <a:buFontTx/>
              <a:buNone/>
              <a:tabLst/>
              <a:defRPr/>
            </a:pPr>
            <a:br>
              <a:rPr lang="es-ES" baseline="0" dirty="0"/>
            </a:br>
            <a:r>
              <a:rPr lang="es-ES" baseline="0" dirty="0"/>
              <a:t>5 El robot tiene diferentes sensores como ya hemos visto anteriormente, que permiten realizar diferentes modos de exploración según las particularidades de la zona y que son capaces de detectar movimiento, medir distancias entre objetos y detectar obstáculos. </a:t>
            </a:r>
            <a:br>
              <a:rPr lang="es-ES" baseline="0" dirty="0"/>
            </a:br>
            <a:br>
              <a:rPr lang="es-ES" baseline="0" dirty="0"/>
            </a:br>
            <a:r>
              <a:rPr lang="es-ES" baseline="0" dirty="0"/>
              <a:t>6 Por otro lado, TurtleBot posee una función de </a:t>
            </a:r>
            <a:r>
              <a:rPr lang="es-ES" baseline="0" dirty="0" err="1"/>
              <a:t>auto-localización</a:t>
            </a:r>
            <a:r>
              <a:rPr lang="es-ES" baseline="0" dirty="0"/>
              <a:t> que puede ser con algoritmo geométrico,  o topológico, en base a si usa coordenadas o una red de nodos interconectados. </a:t>
            </a:r>
            <a:br>
              <a:rPr lang="es-ES" baseline="0" dirty="0"/>
            </a:br>
            <a:br>
              <a:rPr lang="es-ES" baseline="0" dirty="0"/>
            </a:br>
            <a:r>
              <a:rPr lang="es-ES" baseline="0" dirty="0"/>
              <a:t>7 Por último, el robot también posee una función exploradora que puede llevar a cabo con diferentes algoritmos tal como la exploración Wandering, donde el robot se mueve de forma errática hasta chocar, mientras compone el mapa y el algoritmo de contorno, donde traza el mapa ayudándose de paredes y delimitaciones.</a:t>
            </a:r>
          </a:p>
          <a:p>
            <a:endParaRPr lang="es-ES" baseline="0" dirty="0"/>
          </a:p>
          <a:p>
            <a:r>
              <a:rPr lang="es-ES" baseline="0" dirty="0"/>
              <a:t>Wandering es deambular hasta que choca con un obstáculo</a:t>
            </a:r>
            <a:br>
              <a:rPr lang="es-ES" baseline="0" dirty="0"/>
            </a:br>
            <a:r>
              <a:rPr lang="es-ES" baseline="0" dirty="0"/>
              <a:t>Contorno es que va a siguiendo paredes y delimitaciones</a:t>
            </a:r>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35</a:t>
            </a:fld>
            <a:endParaRPr lang="es-ES"/>
          </a:p>
        </p:txBody>
      </p:sp>
    </p:spTree>
    <p:extLst>
      <p:ext uri="{BB962C8B-B14F-4D97-AF65-F5344CB8AC3E}">
        <p14:creationId xmlns:p14="http://schemas.microsoft.com/office/powerpoint/2010/main" val="1761102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a:t>1 TurtleBot comienza su recorrido dentro de la zona 1, y al llegar al final de la zona detecta una señal de cambio de zona. En este momento TurtleBot realiza una consulta a RuVa enviándole la característica Octomap para su evaluación, siendo Octomap un algoritmo de mapeado. Cuando es recibida por RuVa, se revisa y se comprueban sus supertipos asociados para evaluar dónde iría mejor colocada. Una vez ubicada, se evalúan las restricciones para ver si es viable la inserción. Como es así, RuVa le envía el OK a TurtleBot y el robot ha activado este algoritmo para proseguir su exploración por la zona 2.</a:t>
            </a:r>
            <a:br>
              <a:rPr lang="es-ES" baseline="0" dirty="0"/>
            </a:br>
            <a:br>
              <a:rPr lang="es-ES" baseline="0" dirty="0"/>
            </a:br>
            <a:r>
              <a:rPr lang="es-ES" baseline="0" dirty="0"/>
              <a:t>Octomap (Octomap es una manera de expresar mapas volumétricamente del espacio en 3D usando </a:t>
            </a:r>
            <a:r>
              <a:rPr lang="es-ES" baseline="0" dirty="0" err="1"/>
              <a:t>octotrees</a:t>
            </a:r>
            <a:r>
              <a:rPr lang="es-ES" baseline="0" dirty="0"/>
              <a:t> (8 nodos por región) y los sensores 3D de Kinect)</a:t>
            </a:r>
            <a:endParaRPr lang="es-ES" dirty="0"/>
          </a:p>
        </p:txBody>
      </p:sp>
      <p:sp>
        <p:nvSpPr>
          <p:cNvPr id="4" name="Marcador de número de diapositiva 3"/>
          <p:cNvSpPr>
            <a:spLocks noGrp="1"/>
          </p:cNvSpPr>
          <p:nvPr>
            <p:ph type="sldNum" sz="quarter" idx="5"/>
          </p:nvPr>
        </p:nvSpPr>
        <p:spPr/>
        <p:txBody>
          <a:bodyPr/>
          <a:lstStyle/>
          <a:p>
            <a:fld id="{F08F6C5C-C965-4C3E-86F3-521EDAC06541}" type="slidenum">
              <a:rPr lang="es-ES" smtClean="0"/>
              <a:t>36</a:t>
            </a:fld>
            <a:endParaRPr lang="es-ES"/>
          </a:p>
        </p:txBody>
      </p:sp>
    </p:spTree>
    <p:extLst>
      <p:ext uri="{BB962C8B-B14F-4D97-AF65-F5344CB8AC3E}">
        <p14:creationId xmlns:p14="http://schemas.microsoft.com/office/powerpoint/2010/main" val="4265777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robot parte del punto de Inicio y recorre el pasillo. Al llegar a la bifurcación, detecta que hacia la izquierda hay obstáculos  por lo que gira a la derecha.  </a:t>
            </a:r>
            <a:r>
              <a:rPr lang="es-ES" dirty="0" err="1"/>
              <a:t>Llí</a:t>
            </a:r>
            <a:r>
              <a:rPr lang="es-ES" dirty="0"/>
              <a:t> se encuentra con el final de la zona, y entonces se comunica con el algoritmo de variabilidad dinámica para enviarle la nueva característica a insertar. RuVa realiza la evaluación y le responde con la aceptación del nuevo modelo. TurtleBot activa el nuevo algoritmo y avanza hacia la zona 2.</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37</a:t>
            </a:fld>
            <a:endParaRPr lang="es-ES"/>
          </a:p>
        </p:txBody>
      </p:sp>
    </p:spTree>
    <p:extLst>
      <p:ext uri="{BB962C8B-B14F-4D97-AF65-F5344CB8AC3E}">
        <p14:creationId xmlns:p14="http://schemas.microsoft.com/office/powerpoint/2010/main" val="192203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La nueva característica añadida, que es Octomap, es un algoritmo de mapeado, por lo que tiene el supertipo de Mapeado y por tanto, la nueva característica va alojada  en el punto de variación de Mapeado. Como ya hay una relación de tipo OR integrada por otros dos algoritmos, la nueva característica pasa a formar parte de dicha relación. </a:t>
            </a:r>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38</a:t>
            </a:fld>
            <a:endParaRPr lang="es-ES"/>
          </a:p>
        </p:txBody>
      </p:sp>
    </p:spTree>
    <p:extLst>
      <p:ext uri="{BB962C8B-B14F-4D97-AF65-F5344CB8AC3E}">
        <p14:creationId xmlns:p14="http://schemas.microsoft.com/office/powerpoint/2010/main" val="3494928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finalizado el recorrido por las diferentes etapas de la experimentación llevada a cabo, hemos obtenido las siguientes conclusiones.</a:t>
            </a:r>
          </a:p>
          <a:p>
            <a:endParaRPr lang="es-ES" dirty="0"/>
          </a:p>
          <a:p>
            <a:pPr marL="0" indent="0">
              <a:buNone/>
            </a:pPr>
            <a:r>
              <a:rPr lang="es-ES" dirty="0"/>
              <a:t>1 Hemos comprobado que RuVa funciona de la manera esperada, realizando la inserción automática de las características apoyándose en el uso de supertipos.</a:t>
            </a:r>
            <a:br>
              <a:rPr lang="es-ES" dirty="0"/>
            </a:br>
            <a:br>
              <a:rPr lang="es-ES" dirty="0"/>
            </a:br>
            <a:r>
              <a:rPr lang="es-ES" dirty="0"/>
              <a:t>2 También hay que destacar la eficiencia del algoritmo de variabilidad en un alto porcentaje e casos hasta con modelos de variabilidad grandes, manteniéndose bajo el tiempo de respuesta incluso en estos casos .</a:t>
            </a:r>
          </a:p>
          <a:p>
            <a:pPr marL="0" indent="0">
              <a:buNone/>
            </a:pPr>
            <a:endParaRPr lang="es-ES" dirty="0"/>
          </a:p>
          <a:p>
            <a:pPr marL="0" indent="0">
              <a:buNone/>
            </a:pPr>
            <a:r>
              <a:rPr lang="es-ES" dirty="0"/>
              <a:t>3 Los modelos de variabilidad generados se mantienen equilibrados cuando se lanzan baterías de inserciones múltiples.</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39</a:t>
            </a:fld>
            <a:endParaRPr lang="es-ES"/>
          </a:p>
        </p:txBody>
      </p:sp>
    </p:spTree>
    <p:extLst>
      <p:ext uri="{BB962C8B-B14F-4D97-AF65-F5344CB8AC3E}">
        <p14:creationId xmlns:p14="http://schemas.microsoft.com/office/powerpoint/2010/main" val="386212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En los años 90</a:t>
            </a:r>
            <a:r>
              <a:rPr lang="es-ES" sz="1200" kern="1200" dirty="0">
                <a:solidFill>
                  <a:schemeClr val="tx1"/>
                </a:solidFill>
                <a:effectLst/>
                <a:latin typeface="+mn-lt"/>
                <a:ea typeface="+mn-ea"/>
                <a:cs typeface="+mn-cs"/>
              </a:rPr>
              <a:t>, surgen los modelos de variabilidad representados con diagramas </a:t>
            </a:r>
            <a:r>
              <a:rPr lang="es-ES" sz="1200" b="1" kern="1200" dirty="0">
                <a:solidFill>
                  <a:schemeClr val="tx1"/>
                </a:solidFill>
                <a:effectLst/>
                <a:latin typeface="+mn-lt"/>
                <a:ea typeface="+mn-ea"/>
                <a:cs typeface="+mn-cs"/>
              </a:rPr>
              <a:t>FODA</a:t>
            </a:r>
            <a:r>
              <a:rPr lang="es-ES" sz="1200" kern="1200" dirty="0">
                <a:solidFill>
                  <a:schemeClr val="tx1"/>
                </a:solidFill>
                <a:effectLst/>
                <a:latin typeface="+mn-lt"/>
                <a:ea typeface="+mn-ea"/>
                <a:cs typeface="+mn-cs"/>
              </a:rPr>
              <a:t>. Desde entonces se han ido </a:t>
            </a:r>
            <a:r>
              <a:rPr lang="es-ES" sz="1200" b="1" kern="1200" dirty="0">
                <a:solidFill>
                  <a:schemeClr val="tx1"/>
                </a:solidFill>
                <a:effectLst/>
                <a:latin typeface="+mn-lt"/>
                <a:ea typeface="+mn-ea"/>
                <a:cs typeface="+mn-cs"/>
              </a:rPr>
              <a:t>enriqueciendo</a:t>
            </a:r>
            <a:r>
              <a:rPr lang="es-ES" sz="1200" kern="1200" dirty="0">
                <a:solidFill>
                  <a:schemeClr val="tx1"/>
                </a:solidFill>
                <a:effectLst/>
                <a:latin typeface="+mn-lt"/>
                <a:ea typeface="+mn-ea"/>
                <a:cs typeface="+mn-cs"/>
              </a:rPr>
              <a:t> con </a:t>
            </a:r>
            <a:r>
              <a:rPr lang="es-ES" sz="1200" b="1" kern="1200" dirty="0">
                <a:solidFill>
                  <a:schemeClr val="tx1"/>
                </a:solidFill>
                <a:effectLst/>
                <a:latin typeface="+mn-lt"/>
                <a:ea typeface="+mn-ea"/>
                <a:cs typeface="+mn-cs"/>
              </a:rPr>
              <a:t>anotaciones semánticas </a:t>
            </a:r>
            <a:r>
              <a:rPr lang="es-ES" sz="1200" kern="1200" dirty="0">
                <a:solidFill>
                  <a:schemeClr val="tx1"/>
                </a:solidFill>
                <a:effectLst/>
                <a:latin typeface="+mn-lt"/>
                <a:ea typeface="+mn-ea"/>
                <a:cs typeface="+mn-cs"/>
              </a:rPr>
              <a:t>que contemplen el </a:t>
            </a:r>
            <a:r>
              <a:rPr lang="es-ES" sz="1200" b="1" kern="1200" dirty="0">
                <a:solidFill>
                  <a:schemeClr val="tx1"/>
                </a:solidFill>
                <a:effectLst/>
                <a:latin typeface="+mn-lt"/>
                <a:ea typeface="+mn-ea"/>
                <a:cs typeface="+mn-cs"/>
              </a:rPr>
              <a:t>modelado</a:t>
            </a:r>
            <a:r>
              <a:rPr lang="es-ES" sz="1200" kern="1200" dirty="0">
                <a:solidFill>
                  <a:schemeClr val="tx1"/>
                </a:solidFill>
                <a:effectLst/>
                <a:latin typeface="+mn-lt"/>
                <a:ea typeface="+mn-ea"/>
                <a:cs typeface="+mn-cs"/>
              </a:rPr>
              <a:t> de </a:t>
            </a:r>
            <a:r>
              <a:rPr lang="es-ES" sz="1200" b="1" kern="1200" dirty="0">
                <a:solidFill>
                  <a:schemeClr val="tx1"/>
                </a:solidFill>
                <a:effectLst/>
                <a:latin typeface="+mn-lt"/>
                <a:ea typeface="+mn-ea"/>
                <a:cs typeface="+mn-cs"/>
              </a:rPr>
              <a:t>valores y atributos </a:t>
            </a:r>
            <a:r>
              <a:rPr lang="es-ES" sz="1200" kern="1200" dirty="0">
                <a:solidFill>
                  <a:schemeClr val="tx1"/>
                </a:solidFill>
                <a:effectLst/>
                <a:latin typeface="+mn-lt"/>
                <a:ea typeface="+mn-ea"/>
                <a:cs typeface="+mn-cs"/>
              </a:rPr>
              <a:t>de las opciones configurables. </a:t>
            </a:r>
            <a:br>
              <a:rPr lang="es-ES" sz="1200" kern="1200" dirty="0">
                <a:solidFill>
                  <a:schemeClr val="tx1"/>
                </a:solidFill>
                <a:effectLst/>
                <a:latin typeface="+mn-lt"/>
                <a:ea typeface="+mn-ea"/>
                <a:cs typeface="+mn-cs"/>
              </a:rPr>
            </a:b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Ello ha permitido que esta variabilidad se dirija a la </a:t>
            </a:r>
            <a:r>
              <a:rPr lang="es-ES" sz="1200" b="1" kern="1200" dirty="0">
                <a:solidFill>
                  <a:schemeClr val="tx1"/>
                </a:solidFill>
                <a:effectLst/>
                <a:latin typeface="+mn-lt"/>
                <a:ea typeface="+mn-ea"/>
                <a:cs typeface="+mn-cs"/>
              </a:rPr>
              <a:t>configuración de productos en el espacio</a:t>
            </a:r>
            <a:r>
              <a:rPr lang="es-ES" sz="1200" kern="1200" dirty="0">
                <a:solidFill>
                  <a:schemeClr val="tx1"/>
                </a:solidFill>
                <a:effectLst/>
                <a:latin typeface="+mn-lt"/>
                <a:ea typeface="+mn-ea"/>
                <a:cs typeface="+mn-cs"/>
              </a:rPr>
              <a:t>, recogiendo </a:t>
            </a:r>
            <a:r>
              <a:rPr lang="es-ES" sz="1200" b="1" kern="1200" dirty="0">
                <a:solidFill>
                  <a:schemeClr val="tx1"/>
                </a:solidFill>
                <a:effectLst/>
                <a:latin typeface="+mn-lt"/>
                <a:ea typeface="+mn-ea"/>
                <a:cs typeface="+mn-cs"/>
              </a:rPr>
              <a:t>número</a:t>
            </a:r>
            <a:r>
              <a:rPr lang="es-ES" sz="1200" kern="1200" dirty="0">
                <a:solidFill>
                  <a:schemeClr val="tx1"/>
                </a:solidFill>
                <a:effectLst/>
                <a:latin typeface="+mn-lt"/>
                <a:ea typeface="+mn-ea"/>
                <a:cs typeface="+mn-cs"/>
              </a:rPr>
              <a:t> y </a:t>
            </a:r>
            <a:r>
              <a:rPr lang="es-ES" sz="1200" b="1" kern="1200" dirty="0">
                <a:solidFill>
                  <a:schemeClr val="tx1"/>
                </a:solidFill>
                <a:effectLst/>
                <a:latin typeface="+mn-lt"/>
                <a:ea typeface="+mn-ea"/>
                <a:cs typeface="+mn-cs"/>
              </a:rPr>
              <a:t>tipo</a:t>
            </a:r>
            <a:r>
              <a:rPr lang="es-ES" sz="1200" kern="1200" dirty="0">
                <a:solidFill>
                  <a:schemeClr val="tx1"/>
                </a:solidFill>
                <a:effectLst/>
                <a:latin typeface="+mn-lt"/>
                <a:ea typeface="+mn-ea"/>
                <a:cs typeface="+mn-cs"/>
              </a:rPr>
              <a:t> de productos, y también en el </a:t>
            </a:r>
            <a:r>
              <a:rPr lang="es-ES" sz="1200" b="1" kern="1200" dirty="0">
                <a:solidFill>
                  <a:schemeClr val="tx1"/>
                </a:solidFill>
                <a:effectLst/>
                <a:latin typeface="+mn-lt"/>
                <a:ea typeface="+mn-ea"/>
                <a:cs typeface="+mn-cs"/>
              </a:rPr>
              <a:t>tiempo</a:t>
            </a:r>
            <a:r>
              <a:rPr lang="es-ES" sz="1200" kern="1200" dirty="0">
                <a:solidFill>
                  <a:schemeClr val="tx1"/>
                </a:solidFill>
                <a:effectLst/>
                <a:latin typeface="+mn-lt"/>
                <a:ea typeface="+mn-ea"/>
                <a:cs typeface="+mn-cs"/>
              </a:rPr>
              <a:t>, retrasando el momento del </a:t>
            </a:r>
            <a:r>
              <a:rPr lang="es-ES" sz="1200" b="1" kern="1200" dirty="0">
                <a:solidFill>
                  <a:schemeClr val="tx1"/>
                </a:solidFill>
                <a:effectLst/>
                <a:latin typeface="+mn-lt"/>
                <a:ea typeface="+mn-ea"/>
                <a:cs typeface="+mn-cs"/>
              </a:rPr>
              <a:t>binding time</a:t>
            </a:r>
            <a:r>
              <a:rPr lang="es-ES" sz="1200" kern="1200" dirty="0">
                <a:solidFill>
                  <a:schemeClr val="tx1"/>
                </a:solidFill>
                <a:effectLst/>
                <a:latin typeface="+mn-lt"/>
                <a:ea typeface="+mn-ea"/>
                <a:cs typeface="+mn-cs"/>
              </a:rPr>
              <a:t>, que es como se le llama al momento en el que se asocian los variantes con unos valores determinados.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los modelos de variabilidad es necesario establecer </a:t>
            </a:r>
            <a:r>
              <a:rPr lang="es-ES" sz="1200" b="1" kern="1200" dirty="0">
                <a:solidFill>
                  <a:schemeClr val="tx1"/>
                </a:solidFill>
                <a:effectLst/>
                <a:latin typeface="+mn-lt"/>
                <a:ea typeface="+mn-ea"/>
                <a:cs typeface="+mn-cs"/>
              </a:rPr>
              <a:t>restricciones</a:t>
            </a:r>
            <a:r>
              <a:rPr lang="es-ES" sz="1200" kern="1200" dirty="0">
                <a:solidFill>
                  <a:schemeClr val="tx1"/>
                </a:solidFill>
                <a:effectLst/>
                <a:latin typeface="+mn-lt"/>
                <a:ea typeface="+mn-ea"/>
                <a:cs typeface="+mn-cs"/>
              </a:rPr>
              <a:t> entre las diferentes características para, de esta manera, poder disponer de un número más </a:t>
            </a:r>
            <a:r>
              <a:rPr lang="es-ES" sz="1200" b="1" kern="1200" dirty="0">
                <a:solidFill>
                  <a:schemeClr val="tx1"/>
                </a:solidFill>
                <a:effectLst/>
                <a:latin typeface="+mn-lt"/>
                <a:ea typeface="+mn-ea"/>
                <a:cs typeface="+mn-cs"/>
              </a:rPr>
              <a:t>reducido</a:t>
            </a:r>
            <a:r>
              <a:rPr lang="es-ES" sz="1200" kern="1200" dirty="0">
                <a:solidFill>
                  <a:schemeClr val="tx1"/>
                </a:solidFill>
                <a:effectLst/>
                <a:latin typeface="+mn-lt"/>
                <a:ea typeface="+mn-ea"/>
                <a:cs typeface="+mn-cs"/>
              </a:rPr>
              <a:t> de </a:t>
            </a:r>
            <a:r>
              <a:rPr lang="es-ES" sz="1200" b="1" kern="1200" dirty="0">
                <a:solidFill>
                  <a:schemeClr val="tx1"/>
                </a:solidFill>
                <a:effectLst/>
                <a:latin typeface="+mn-lt"/>
                <a:ea typeface="+mn-ea"/>
                <a:cs typeface="+mn-cs"/>
              </a:rPr>
              <a:t>opciones de configuración </a:t>
            </a:r>
            <a:r>
              <a:rPr lang="es-ES" sz="1200" kern="1200" dirty="0">
                <a:solidFill>
                  <a:schemeClr val="tx1"/>
                </a:solidFill>
                <a:effectLst/>
                <a:latin typeface="+mn-lt"/>
                <a:ea typeface="+mn-ea"/>
                <a:cs typeface="+mn-cs"/>
              </a:rPr>
              <a:t>para los sistemas resultantes que se van a generar y de esta forma que resulten más fáciles de gestionar.</a:t>
            </a:r>
            <a:br>
              <a:rPr lang="es-ES" sz="1200" kern="1200" dirty="0">
                <a:solidFill>
                  <a:schemeClr val="tx1"/>
                </a:solidFill>
                <a:effectLst/>
                <a:latin typeface="+mn-lt"/>
                <a:ea typeface="+mn-ea"/>
                <a:cs typeface="+mn-cs"/>
              </a:rPr>
            </a:b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(-&gt; sigue figura Oficina Virtual)</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4</a:t>
            </a:fld>
            <a:endParaRPr lang="es-ES" dirty="0"/>
          </a:p>
        </p:txBody>
      </p:sp>
    </p:spTree>
    <p:extLst>
      <p:ext uri="{BB962C8B-B14F-4D97-AF65-F5344CB8AC3E}">
        <p14:creationId xmlns:p14="http://schemas.microsoft.com/office/powerpoint/2010/main" val="2538473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al experimento con el sistema robótico, las conclusiones obtenidas son las siguientes:</a:t>
            </a:r>
          </a:p>
          <a:p>
            <a:endParaRPr lang="es-ES" dirty="0"/>
          </a:p>
          <a:p>
            <a:r>
              <a:rPr lang="es-ES" dirty="0"/>
              <a:t>1 Gracias al experimento con el robot se ha podido comprobar que la integración entre sistemas dependientes del contexto y RuVa es posible y permite reconfigurar la variabilidad estructural en runtime.</a:t>
            </a:r>
          </a:p>
          <a:p>
            <a:endParaRPr lang="es-ES" dirty="0"/>
          </a:p>
          <a:p>
            <a:r>
              <a:rPr lang="es-ES" dirty="0"/>
              <a:t>2 La elección de supertipos puede ser limitante y afectar a los resultados. Si se escogen supertipos diferentes, podrían obtenerse los resultados con menor éxito.</a:t>
            </a:r>
          </a:p>
          <a:p>
            <a:endParaRPr lang="es-ES" dirty="0"/>
          </a:p>
          <a:p>
            <a:r>
              <a:rPr lang="es-ES" dirty="0"/>
              <a:t>3 Por último, si se realizara el experimento del robot en sentido inverso los resultados podrían ser diferentes.</a:t>
            </a:r>
            <a:br>
              <a:rPr lang="es-ES" dirty="0"/>
            </a:br>
            <a:br>
              <a:rPr lang="es-ES" dirty="0"/>
            </a:br>
            <a:r>
              <a:rPr lang="es-ES" dirty="0"/>
              <a:t>FINAL DE LAS CONCLUSIONES DE LA EXPERIMENTACIÓN, AHORA VIENEN CONCLUSIONES FINALES</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40</a:t>
            </a:fld>
            <a:endParaRPr lang="es-ES"/>
          </a:p>
        </p:txBody>
      </p:sp>
    </p:spTree>
    <p:extLst>
      <p:ext uri="{BB962C8B-B14F-4D97-AF65-F5344CB8AC3E}">
        <p14:creationId xmlns:p14="http://schemas.microsoft.com/office/powerpoint/2010/main" val="3988272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 En esta tesis se ha mostrado una solución que es capaz de reconfigurar la variabilidad dinámica en runtime con comprobación de restricciones, algo que hasta ahora no había sido abordado de forma significativa anteriormente.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 Otro punto novedoso es el módulo optimizador de características con el que se consigue mantener el equilibrio de los modelos de variabilidad  grandes y que representa una novedad.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3 Se ha demostrado como el algoritmo de variabilidad dinámica es capaz de comunicarse con sistemas dependientes del contexto.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4 La gestión de puntos de variación es un tema novedoso y avanza el estado de las propuestas. Esto no ha sido tratado por otros autores anteriormente y sería deseable poder automatizar más esta parte porque reduciría el esfuerzo humano a la hora de proporcionar soluciones de variabilidad dinámica.</a:t>
            </a:r>
          </a:p>
          <a:p>
            <a:endParaRPr lang="es-ES" dirty="0"/>
          </a:p>
          <a:p>
            <a:endParaRPr lang="es-ES" dirty="0"/>
          </a:p>
          <a:p>
            <a:r>
              <a:rPr lang="es-ES" dirty="0"/>
              <a:t> </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41</a:t>
            </a:fld>
            <a:endParaRPr lang="es-ES"/>
          </a:p>
        </p:txBody>
      </p:sp>
    </p:spTree>
    <p:extLst>
      <p:ext uri="{BB962C8B-B14F-4D97-AF65-F5344CB8AC3E}">
        <p14:creationId xmlns:p14="http://schemas.microsoft.com/office/powerpoint/2010/main" val="555254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La integración de RuVa con aproximaciones  de Líneas de Producto Software Dinámicas y con otros sistemas </a:t>
            </a:r>
            <a:r>
              <a:rPr lang="es-ES" dirty="0" err="1"/>
              <a:t>ciberfísicos</a:t>
            </a:r>
            <a:r>
              <a:rPr lang="es-ES" dirty="0"/>
              <a:t> – Ya que las integraciones de RuVa con otros enfoques podrían dar lugar a soluciones más completas e integradas.</a:t>
            </a:r>
            <a:br>
              <a:rPr lang="es-ES" dirty="0"/>
            </a:br>
            <a:br>
              <a:rPr lang="es-ES" dirty="0"/>
            </a:br>
            <a:r>
              <a:rPr lang="es-ES" dirty="0"/>
              <a:t>2 La investigación de modelos variabilidad más adecuados que permitan una mejor distribución de supertipos que supere el 92% de eficacia – Con otros mecanismos para construir árboles de variabilidad podría ser posible superar este umbral. </a:t>
            </a:r>
            <a:br>
              <a:rPr lang="es-ES" dirty="0"/>
            </a:br>
            <a:br>
              <a:rPr lang="es-ES" dirty="0"/>
            </a:br>
            <a:r>
              <a:rPr lang="es-ES" dirty="0"/>
              <a:t>3 La investigación de otros mecanismos para añadir características sin el uso de supertipos predefinidos - Es importante no tener supertipos predefinidos porque de esta manera reduciríamos el esfuerzo de diseño o modelado, aunque es verdad que hace falta tener algún conocimiento del contexto del sistema, pero reducir los supertipos predefinidos u otra solución diferente ayudaría a mejorar este tipo de algoritmos   .</a:t>
            </a:r>
            <a:br>
              <a:rPr lang="es-ES" dirty="0"/>
            </a:br>
            <a:br>
              <a:rPr lang="es-ES" dirty="0"/>
            </a:br>
            <a:r>
              <a:rPr lang="es-ES" dirty="0"/>
              <a:t>4. La exploración de formas más eficientes de comprobar las restricciones en runtime. - No se han hallado otras opciones que los solvers que ya se conocen pero sigue siendo un desafío añadir restricciones en tiempo de ejecución.</a:t>
            </a:r>
          </a:p>
          <a:p>
            <a:br>
              <a:rPr lang="es-ES" dirty="0"/>
            </a:br>
            <a:r>
              <a:rPr lang="es-ES" dirty="0"/>
              <a:t>5. La exploración de Cloud </a:t>
            </a:r>
            <a:r>
              <a:rPr lang="es-ES" dirty="0" err="1"/>
              <a:t>Robotics</a:t>
            </a:r>
            <a:r>
              <a:rPr lang="es-ES" dirty="0"/>
              <a:t> en actualización de software en robots, porque de esta manera podríamos tener el software distribuido en </a:t>
            </a:r>
            <a:r>
              <a:rPr lang="es-ES" dirty="0" err="1"/>
              <a:t>clouds</a:t>
            </a:r>
            <a:r>
              <a:rPr lang="es-ES" dirty="0"/>
              <a:t> para diferentes robots de diferentes familias, diferentes características y podríamos hacerlo de una manera más eficiente que hacer la invocación directa con el robot. Hasta donde se ha explorado del estado del arte, no conocemos integraciones de mecanismos de Cloud </a:t>
            </a:r>
            <a:r>
              <a:rPr lang="es-ES" dirty="0" err="1"/>
              <a:t>Robotics</a:t>
            </a:r>
            <a:r>
              <a:rPr lang="es-ES" dirty="0"/>
              <a:t> con variabilidad pero si se explotaran más se podría hacer una gestión más eficiente de actualizaciones en el robot.</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42</a:t>
            </a:fld>
            <a:endParaRPr lang="es-ES"/>
          </a:p>
        </p:txBody>
      </p:sp>
    </p:spTree>
    <p:extLst>
      <p:ext uri="{BB962C8B-B14F-4D97-AF65-F5344CB8AC3E}">
        <p14:creationId xmlns:p14="http://schemas.microsoft.com/office/powerpoint/2010/main" val="2555415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publicaciones principales derivadas de esta tesis son:</a:t>
            </a:r>
          </a:p>
          <a:p>
            <a:endParaRPr lang="es-ES" dirty="0"/>
          </a:p>
          <a:p>
            <a:r>
              <a:rPr lang="es-ES" dirty="0"/>
              <a:t>1: La primera que fue un workshop internacional de 2007 cuando yo estaba realizando mi proyecto de final de carrera en el que describíamos herramientas de gestión de variabilidad y cómo se podía representar, cubriendo aspectos de cada herramienta como las dependencias entre características, tipos de puntos de variación,, binding time, trazabilidad, valores admitidos en los PV, visualización o escalabilidad (Herramientas: GEARS, </a:t>
            </a:r>
            <a:r>
              <a:rPr lang="es-ES" dirty="0" err="1"/>
              <a:t>Covamof</a:t>
            </a:r>
            <a:r>
              <a:rPr lang="es-ES" dirty="0"/>
              <a:t>, V-</a:t>
            </a:r>
            <a:r>
              <a:rPr lang="es-ES" dirty="0" err="1"/>
              <a:t>Manage</a:t>
            </a:r>
            <a:r>
              <a:rPr lang="es-ES" dirty="0"/>
              <a:t>, </a:t>
            </a:r>
            <a:r>
              <a:rPr lang="es-ES" sz="1800" b="0" i="0" u="none" strike="noStrike" baseline="0" dirty="0">
                <a:latin typeface="Times New Roman" panose="02020603050405020304" pitchFamily="18" charset="0"/>
              </a:rPr>
              <a:t>VMWT, </a:t>
            </a:r>
            <a:r>
              <a:rPr lang="es-ES" sz="1800" b="0" i="0" u="none" strike="noStrike" baseline="0" dirty="0" err="1">
                <a:latin typeface="Times New Roman" panose="02020603050405020304" pitchFamily="18" charset="0"/>
              </a:rPr>
              <a:t>AHead</a:t>
            </a:r>
            <a:r>
              <a:rPr lang="es-ES" sz="1800" b="0" i="0" u="none" strike="noStrike" baseline="0" dirty="0">
                <a:latin typeface="Times New Roman" panose="02020603050405020304" pitchFamily="18" charset="0"/>
              </a:rPr>
              <a:t>)</a:t>
            </a:r>
            <a:br>
              <a:rPr lang="es-ES" sz="1800" b="0" i="0" u="none" strike="noStrike" baseline="0" dirty="0">
                <a:latin typeface="Times New Roman" panose="02020603050405020304" pitchFamily="18" charset="0"/>
              </a:rPr>
            </a:br>
            <a:br>
              <a:rPr lang="es-ES" sz="1800" b="0" i="0" u="none" strike="noStrike" baseline="0" dirty="0">
                <a:latin typeface="Times New Roman" panose="02020603050405020304" pitchFamily="18" charset="0"/>
              </a:rPr>
            </a:br>
            <a:r>
              <a:rPr lang="es-ES" dirty="0"/>
              <a:t>2. Durante la etapa de máster realicé investigación que no dio lugar  a publicaciones científicas.</a:t>
            </a:r>
          </a:p>
          <a:p>
            <a:r>
              <a:rPr lang="es-ES" dirty="0"/>
              <a:t>3: Cuando ya empecé mi trabajo de tesis doctoral estando a tiempo parcial, profundizamos la línea de la tesis doctoral. Hasta el año 2016 no publiqué la primera versión de mi algoritmo de variabilidad dinámica utilizando los modelos de supertipos donde se modifica la variabilidad estructural. </a:t>
            </a:r>
          </a:p>
          <a:p>
            <a:r>
              <a:rPr lang="es-ES" dirty="0"/>
              <a:t>4: Tras un período de inactividad por motivos laborales y personales en el que no pude trabajar en la tesis, finalmente conseguí publicar un artículo con mi  solución de variabilidad dinámica en el que se avanza la propuesta del artículo del año 2016 con una versión mejorada del algoritmo. Las principales mejoras respecto a la versión anterior son 1 la optimización de la localización cuando se inserta una característica, consiguiendo así árboles equilibrados, 2 la gestión automatizada o semiautomatizada de los puntos de variación con la inserción y eliminación de características, 3 la integración con sistemas exteriores como un robot y la 4 la comprobación de restricciones en runtime, más una simulación completa utilizando un robot .</a:t>
            </a:r>
          </a:p>
          <a:p>
            <a:endParaRPr lang="es-ES" dirty="0"/>
          </a:p>
          <a:p>
            <a:r>
              <a:rPr lang="es-ES" dirty="0"/>
              <a:t>5: Y por último, hemos enviado un trabajo en colaboración con investigadores de Alemania. En este trabajo proporcionamos un aspecto complementario que es el uso de ontologías para modelar de variabilidad de contexto en molinos de viento con características que necesitan reconfigurarse dinámicamente. Este artículo se encuentra en primera revisión actualmente. </a:t>
            </a:r>
          </a:p>
          <a:p>
            <a:endParaRPr lang="es-ES" dirty="0"/>
          </a:p>
          <a:p>
            <a:r>
              <a:rPr lang="es-ES" dirty="0"/>
              <a:t>6. Tenemos otro artículo enviado sobre </a:t>
            </a:r>
            <a:r>
              <a:rPr lang="es-ES" dirty="0" err="1"/>
              <a:t>multibinding</a:t>
            </a:r>
            <a:r>
              <a:rPr lang="es-ES" dirty="0"/>
              <a:t> y las técnicas de programación que sirven para implementar mecanismos de variabilidad dinámica. </a:t>
            </a:r>
          </a:p>
          <a:p>
            <a:endParaRPr lang="es-ES" dirty="0"/>
          </a:p>
          <a:p>
            <a:r>
              <a:rPr lang="es-ES" dirty="0"/>
              <a:t>7. Y en el futuro vamos a seguir enviando más trabajos hasta explotar todos los resultados de la tesis, ya que estamos preparando otro para enviar en breve.</a:t>
            </a:r>
          </a:p>
          <a:p>
            <a:endParaRPr lang="es-ES" dirty="0"/>
          </a:p>
          <a:p>
            <a:r>
              <a:rPr lang="es-ES" dirty="0"/>
              <a:t>Como ustedes saben los resultados de las tesis no se ven hasta pasado un cierto tiempo porque las publicaciones salen posteriormente.</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43</a:t>
            </a:fld>
            <a:endParaRPr lang="es-ES"/>
          </a:p>
        </p:txBody>
      </p:sp>
    </p:spTree>
    <p:extLst>
      <p:ext uri="{BB962C8B-B14F-4D97-AF65-F5344CB8AC3E}">
        <p14:creationId xmlns:p14="http://schemas.microsoft.com/office/powerpoint/2010/main" val="346440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JCR Resumen de los artículos presentados en los congresos ESEM 17, </a:t>
            </a:r>
            <a:r>
              <a:rPr lang="es-ES" dirty="0" err="1"/>
              <a:t>Promise</a:t>
            </a:r>
            <a:r>
              <a:rPr lang="es-ES" dirty="0"/>
              <a:t> 17, y SPLC 17</a:t>
            </a:r>
          </a:p>
          <a:p>
            <a:r>
              <a:rPr lang="es-ES" dirty="0"/>
              <a:t>2. Resumen de los trabajos presentados en los congresos ICSE 18 (Software </a:t>
            </a:r>
            <a:r>
              <a:rPr lang="es-ES" dirty="0" err="1"/>
              <a:t>Engineering</a:t>
            </a:r>
            <a:r>
              <a:rPr lang="es-ES" dirty="0"/>
              <a:t>, ICSR 18 (Software </a:t>
            </a:r>
            <a:r>
              <a:rPr lang="es-ES" dirty="0" err="1"/>
              <a:t>reuse</a:t>
            </a:r>
            <a:r>
              <a:rPr lang="es-ES" dirty="0"/>
              <a:t>)</a:t>
            </a:r>
          </a:p>
          <a:p>
            <a:r>
              <a:rPr lang="es-ES" dirty="0"/>
              <a:t>3. Línea de investigación nueva que estoy abriendo en temas de ingeniería software experimental que no tiene que ver con variabilidad.</a:t>
            </a:r>
          </a:p>
        </p:txBody>
      </p:sp>
      <p:sp>
        <p:nvSpPr>
          <p:cNvPr id="4" name="Marcador de número de diapositiva 3"/>
          <p:cNvSpPr>
            <a:spLocks noGrp="1"/>
          </p:cNvSpPr>
          <p:nvPr>
            <p:ph type="sldNum" sz="quarter" idx="5"/>
          </p:nvPr>
        </p:nvSpPr>
        <p:spPr/>
        <p:txBody>
          <a:bodyPr/>
          <a:lstStyle/>
          <a:p>
            <a:fld id="{F08F6C5C-C965-4C3E-86F3-521EDAC06541}" type="slidenum">
              <a:rPr lang="es-ES" smtClean="0"/>
              <a:t>44</a:t>
            </a:fld>
            <a:endParaRPr lang="es-ES"/>
          </a:p>
        </p:txBody>
      </p:sp>
    </p:spTree>
    <p:extLst>
      <p:ext uri="{BB962C8B-B14F-4D97-AF65-F5344CB8AC3E}">
        <p14:creationId xmlns:p14="http://schemas.microsoft.com/office/powerpoint/2010/main" val="105114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Hasta aquí mi presentación. Quedo a disposición del Tribunal para que formule las preguntas que considere pertinentes.</a:t>
            </a:r>
          </a:p>
          <a:p>
            <a:r>
              <a:rPr lang="es-ES" dirty="0"/>
              <a:t>Preguntas típicas:</a:t>
            </a:r>
            <a:br>
              <a:rPr lang="es-ES" dirty="0"/>
            </a:br>
            <a:r>
              <a:rPr lang="es-ES" dirty="0"/>
              <a:t>1. ¿Cómo consideras que puede tener aplicación en sistemas industriales hoy en día? (Podría concretarme un poco más?) Cualquier sistema industrial que necesite reconfiguración de sus múltiples opciones (</a:t>
            </a:r>
            <a:r>
              <a:rPr lang="es-ES" dirty="0" err="1"/>
              <a:t>p.e</a:t>
            </a:r>
            <a:r>
              <a:rPr lang="es-ES" dirty="0"/>
              <a:t>. coches autónomos, si hay que actualizar alguna característica desde el fabricante, se podría usar RuVa).</a:t>
            </a:r>
            <a:br>
              <a:rPr lang="es-ES" dirty="0"/>
            </a:br>
            <a:r>
              <a:rPr lang="es-ES" dirty="0"/>
              <a:t>2. ¿Qué vas a hacer después de la tesis?</a:t>
            </a:r>
            <a:br>
              <a:rPr lang="es-ES" dirty="0"/>
            </a:br>
            <a:r>
              <a:rPr lang="es-ES" dirty="0"/>
              <a:t>3. ¿Por qué hemos usado HTTP? Porque nuestra prioridad era el algoritmo de variabilidad y hemos optado por una tecnología sencilla y versátil para poder comunicarlo.</a:t>
            </a:r>
          </a:p>
          <a:p>
            <a:r>
              <a:rPr lang="es-ES" dirty="0"/>
              <a:t>4. ¿Por qué no he hecho una interfaz gráfica? Porque hemos considerado que lo principal era disponer de un mecanismo que permitiera insertar de manera eficiente las variantes en el lugar más adecuado, y las herramientas de visualización aunque como usted bien dice  son muy importantes, le hemos dado prioridad a esta parte, ya que por ejemplo el robot no precisa saber cómo se dibuja, sí es cierto que el Ingeniero Software sí precisa la visualización, pero eso nos suponía integrar nuestro algoritmo con otras herramientas de variabilidad y a lo mejor hubiéramos tenido problemas con la integración, y no habría sido útil crear una nueva herramienta de variabilidad para la visualización.</a:t>
            </a:r>
          </a:p>
          <a:p>
            <a:r>
              <a:rPr lang="es-ES" dirty="0"/>
              <a:t>5. ¿Quién ha llegado más cerca de este trabajo? Cristina Vicente, pero hay cosas que ella no hace como el balanceador de características, o la gestión de punto de variación. </a:t>
            </a:r>
          </a:p>
          <a:p>
            <a:r>
              <a:rPr lang="es-ES" dirty="0"/>
              <a:t>6. Tienes pensado extender el algoritmo en el futuro? Con la visualización y la integración con herramientas de variabilidad</a:t>
            </a:r>
          </a:p>
          <a:p>
            <a:r>
              <a:rPr lang="es-ES" dirty="0"/>
              <a:t>7. Aparte de la publicación en revisión hay otras publicaciones planificadas. Un artículo analizando diferentes mecanismos de binding time. </a:t>
            </a:r>
            <a:r>
              <a:rPr lang="es-ES" dirty="0" err="1"/>
              <a:t>Multibinding</a:t>
            </a:r>
            <a:r>
              <a:rPr lang="es-ES" dirty="0"/>
              <a:t>. Cómo los lenguajes de programación podrían implementar diferentes binding times.</a:t>
            </a:r>
          </a:p>
          <a:p>
            <a:r>
              <a:rPr lang="es-ES" dirty="0"/>
              <a:t>8. Por qué no has hecho pruebas con modelos de más de 10.000? Porque no hemos encontrado modelos en la industria tan grandes.</a:t>
            </a:r>
            <a:br>
              <a:rPr lang="es-ES" dirty="0"/>
            </a:br>
            <a:r>
              <a:rPr lang="es-ES" dirty="0"/>
              <a:t>9. ¿El concepto de supertipo es arbitrario? Le doy en parte la razón a usted, pero la elección de supertipos está basado en las características del sistema real. </a:t>
            </a:r>
          </a:p>
          <a:p>
            <a:r>
              <a:rPr lang="es-ES" dirty="0"/>
              <a:t>10. Por qué has usado TurtleBot? Porque era el que ya teníamos en la URJC y hemos hecho uso de él.</a:t>
            </a:r>
          </a:p>
          <a:p>
            <a:endParaRPr lang="es-ES" dirty="0"/>
          </a:p>
        </p:txBody>
      </p:sp>
      <p:sp>
        <p:nvSpPr>
          <p:cNvPr id="4" name="Marcador de número de diapositiva 3"/>
          <p:cNvSpPr>
            <a:spLocks noGrp="1"/>
          </p:cNvSpPr>
          <p:nvPr>
            <p:ph type="sldNum" sz="quarter" idx="5"/>
          </p:nvPr>
        </p:nvSpPr>
        <p:spPr/>
        <p:txBody>
          <a:bodyPr/>
          <a:lstStyle/>
          <a:p>
            <a:fld id="{F08F6C5C-C965-4C3E-86F3-521EDAC06541}" type="slidenum">
              <a:rPr lang="es-ES" smtClean="0"/>
              <a:t>45</a:t>
            </a:fld>
            <a:endParaRPr lang="es-ES"/>
          </a:p>
        </p:txBody>
      </p:sp>
    </p:spTree>
    <p:extLst>
      <p:ext uri="{BB962C8B-B14F-4D97-AF65-F5344CB8AC3E}">
        <p14:creationId xmlns:p14="http://schemas.microsoft.com/office/powerpoint/2010/main" val="753337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Como se puede ver, este es un ejemplo</a:t>
            </a:r>
            <a:r>
              <a:rPr lang="es-ES" sz="1200" kern="1200" baseline="0" dirty="0">
                <a:solidFill>
                  <a:schemeClr val="tx1"/>
                </a:solidFill>
                <a:effectLst/>
                <a:latin typeface="+mn-lt"/>
                <a:ea typeface="+mn-ea"/>
                <a:cs typeface="+mn-cs"/>
              </a:rPr>
              <a:t> de un modelo de variabilidad correspondiente a una Oficina Virtual, en el que tenemos reflejados diferentes servicios como  un servicio de impresión, un servicio de comunicación, un servicio de autenticación, un servicio de ubicación (enumerar) . </a:t>
            </a:r>
          </a:p>
          <a:p>
            <a:endParaRPr lang="es-ES" sz="1200" kern="1200" baseline="0" dirty="0">
              <a:solidFill>
                <a:schemeClr val="tx1"/>
              </a:solidFill>
              <a:effectLst/>
              <a:latin typeface="+mn-lt"/>
              <a:ea typeface="+mn-ea"/>
              <a:cs typeface="+mn-cs"/>
            </a:endParaRPr>
          </a:p>
          <a:p>
            <a:r>
              <a:rPr lang="es-ES" sz="1200" kern="1200" baseline="0" dirty="0">
                <a:solidFill>
                  <a:schemeClr val="tx1"/>
                </a:solidFill>
                <a:effectLst/>
                <a:latin typeface="+mn-lt"/>
                <a:ea typeface="+mn-ea"/>
                <a:cs typeface="+mn-cs"/>
              </a:rPr>
              <a:t>Para activar un servicio compuesto por varias características es posible hacerlo de manera conjunta, de forma que todas aquellas que estén dentro de un mismo área marcada en rojo, pueden activarse o desactivarse al mismo tiempo en un momento dado. Mostrando así lo ya comentado anteriormente sobre el momento en el que los variantes se mapean a valores concretos, lo que se ha denominado binding time.</a:t>
            </a:r>
          </a:p>
          <a:p>
            <a:endParaRPr lang="es-ES" sz="1200" kern="1200" baseline="0" dirty="0">
              <a:solidFill>
                <a:schemeClr val="tx1"/>
              </a:solidFill>
              <a:effectLst/>
              <a:latin typeface="+mn-lt"/>
              <a:ea typeface="+mn-ea"/>
              <a:cs typeface="+mn-cs"/>
            </a:endParaRPr>
          </a:p>
          <a:p>
            <a:r>
              <a:rPr lang="es-ES" sz="1200" kern="1200" baseline="0" dirty="0">
                <a:solidFill>
                  <a:schemeClr val="tx1"/>
                </a:solidFill>
                <a:effectLst/>
                <a:latin typeface="+mn-lt"/>
                <a:ea typeface="+mn-ea"/>
                <a:cs typeface="+mn-cs"/>
              </a:rPr>
              <a:t>Esto conduce a la conclusión de que los modelos de variabilidad estáticos no resultan adecuados para tolerar los aspectos dinámicos de algunos sistemas.</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5</a:t>
            </a:fld>
            <a:endParaRPr lang="es-ES" dirty="0"/>
          </a:p>
        </p:txBody>
      </p:sp>
    </p:spTree>
    <p:extLst>
      <p:ext uri="{BB962C8B-B14F-4D97-AF65-F5344CB8AC3E}">
        <p14:creationId xmlns:p14="http://schemas.microsoft.com/office/powerpoint/2010/main" val="781767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dar respuesta a esta necesidad de sistemas que puedan </a:t>
            </a:r>
            <a:r>
              <a:rPr lang="es-ES" sz="1200" b="1" kern="1200" dirty="0">
                <a:solidFill>
                  <a:schemeClr val="tx1"/>
                </a:solidFill>
                <a:effectLst/>
                <a:latin typeface="+mn-lt"/>
                <a:ea typeface="+mn-ea"/>
                <a:cs typeface="+mn-cs"/>
              </a:rPr>
              <a:t>adaptarse a los sucesos </a:t>
            </a:r>
            <a:r>
              <a:rPr lang="es-ES" sz="1200" kern="1200" dirty="0">
                <a:solidFill>
                  <a:schemeClr val="tx1"/>
                </a:solidFill>
                <a:effectLst/>
                <a:latin typeface="+mn-lt"/>
                <a:ea typeface="+mn-ea"/>
                <a:cs typeface="+mn-cs"/>
              </a:rPr>
              <a:t>que tienen lugar en tiempo de ejecución, se requiere el uso de </a:t>
            </a:r>
            <a:r>
              <a:rPr lang="es-ES" sz="1200" b="1" kern="1200" dirty="0">
                <a:solidFill>
                  <a:schemeClr val="tx1"/>
                </a:solidFill>
                <a:effectLst/>
                <a:latin typeface="+mn-lt"/>
                <a:ea typeface="+mn-ea"/>
                <a:cs typeface="+mn-cs"/>
              </a:rPr>
              <a:t>variabilidad de contexto</a:t>
            </a:r>
            <a:r>
              <a:rPr lang="es-ES" sz="1200" kern="1200" dirty="0">
                <a:solidFill>
                  <a:schemeClr val="tx1"/>
                </a:solidFill>
                <a:effectLst/>
                <a:latin typeface="+mn-lt"/>
                <a:ea typeface="+mn-ea"/>
                <a:cs typeface="+mn-cs"/>
              </a:rPr>
              <a:t>, y de esta manera poder elaborar </a:t>
            </a:r>
            <a:r>
              <a:rPr lang="es-ES" sz="1200" b="1" kern="1200" dirty="0">
                <a:solidFill>
                  <a:schemeClr val="tx1"/>
                </a:solidFill>
                <a:effectLst/>
                <a:latin typeface="+mn-lt"/>
                <a:ea typeface="+mn-ea"/>
                <a:cs typeface="+mn-cs"/>
              </a:rPr>
              <a:t>características de sistemas dependientes del contexto</a:t>
            </a:r>
            <a:r>
              <a:rPr lang="es-ES" sz="1200" kern="1200" dirty="0">
                <a:solidFill>
                  <a:schemeClr val="tx1"/>
                </a:solidFill>
                <a:effectLst/>
                <a:latin typeface="+mn-lt"/>
                <a:ea typeface="+mn-ea"/>
                <a:cs typeface="+mn-cs"/>
              </a:rPr>
              <a:t>.</a:t>
            </a:r>
            <a:br>
              <a:rPr lang="es-ES" sz="1200" kern="1200" dirty="0">
                <a:solidFill>
                  <a:schemeClr val="tx1"/>
                </a:solidFill>
                <a:effectLst/>
                <a:latin typeface="+mn-lt"/>
                <a:ea typeface="+mn-ea"/>
                <a:cs typeface="+mn-cs"/>
              </a:rPr>
            </a:b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Hay un tipo de </a:t>
            </a:r>
            <a:r>
              <a:rPr lang="es-ES" sz="1200" b="1" kern="1200" dirty="0">
                <a:solidFill>
                  <a:schemeClr val="tx1"/>
                </a:solidFill>
                <a:effectLst/>
                <a:latin typeface="+mn-lt"/>
                <a:ea typeface="+mn-ea"/>
                <a:cs typeface="+mn-cs"/>
              </a:rPr>
              <a:t>lenguajes</a:t>
            </a:r>
            <a:r>
              <a:rPr lang="es-ES" sz="1200" kern="1200" dirty="0">
                <a:solidFill>
                  <a:schemeClr val="tx1"/>
                </a:solidFill>
                <a:effectLst/>
                <a:latin typeface="+mn-lt"/>
                <a:ea typeface="+mn-ea"/>
                <a:cs typeface="+mn-cs"/>
              </a:rPr>
              <a:t> experimentales conocidos como </a:t>
            </a:r>
            <a:r>
              <a:rPr lang="es-ES" sz="1200" b="1" kern="1200" dirty="0" err="1">
                <a:solidFill>
                  <a:schemeClr val="tx1"/>
                </a:solidFill>
                <a:effectLst/>
                <a:latin typeface="+mn-lt"/>
                <a:ea typeface="+mn-ea"/>
                <a:cs typeface="+mn-cs"/>
              </a:rPr>
              <a:t>Context</a:t>
            </a:r>
            <a:r>
              <a:rPr lang="es-ES" sz="1200" b="1" kern="1200" dirty="0">
                <a:solidFill>
                  <a:schemeClr val="tx1"/>
                </a:solidFill>
                <a:effectLst/>
                <a:latin typeface="+mn-lt"/>
                <a:ea typeface="+mn-ea"/>
                <a:cs typeface="+mn-cs"/>
              </a:rPr>
              <a:t>-Oriented </a:t>
            </a:r>
            <a:r>
              <a:rPr lang="es-ES" sz="1200" b="1" kern="1200" dirty="0" err="1">
                <a:solidFill>
                  <a:schemeClr val="tx1"/>
                </a:solidFill>
                <a:effectLst/>
                <a:latin typeface="+mn-lt"/>
                <a:ea typeface="+mn-ea"/>
                <a:cs typeface="+mn-cs"/>
              </a:rPr>
              <a:t>Programming</a:t>
            </a:r>
            <a:r>
              <a:rPr lang="es-ES" sz="1200" b="1" kern="1200" dirty="0">
                <a:solidFill>
                  <a:schemeClr val="tx1"/>
                </a:solidFill>
                <a:effectLst/>
                <a:latin typeface="+mn-lt"/>
                <a:ea typeface="+mn-ea"/>
                <a:cs typeface="+mn-cs"/>
              </a:rPr>
              <a:t> COP</a:t>
            </a:r>
            <a:r>
              <a:rPr lang="es-ES" sz="1200" kern="1200" dirty="0">
                <a:solidFill>
                  <a:schemeClr val="tx1"/>
                </a:solidFill>
                <a:effectLst/>
                <a:latin typeface="+mn-lt"/>
                <a:ea typeface="+mn-ea"/>
                <a:cs typeface="+mn-cs"/>
              </a:rPr>
              <a:t>, o Programación Orientada al Contexto, que tratan de dar </a:t>
            </a:r>
            <a:r>
              <a:rPr lang="es-ES" sz="1200" b="1" kern="1200" dirty="0">
                <a:solidFill>
                  <a:schemeClr val="tx1"/>
                </a:solidFill>
                <a:effectLst/>
                <a:latin typeface="+mn-lt"/>
                <a:ea typeface="+mn-ea"/>
                <a:cs typeface="+mn-cs"/>
              </a:rPr>
              <a:t>soporte </a:t>
            </a:r>
            <a:r>
              <a:rPr lang="es-ES" sz="1200" b="0" kern="1200" dirty="0">
                <a:solidFill>
                  <a:schemeClr val="tx1"/>
                </a:solidFill>
                <a:effectLst/>
                <a:latin typeface="+mn-lt"/>
                <a:ea typeface="+mn-ea"/>
                <a:cs typeface="+mn-cs"/>
              </a:rPr>
              <a:t>a la </a:t>
            </a:r>
            <a:r>
              <a:rPr lang="es-ES" sz="1200" b="1" kern="1200" dirty="0">
                <a:solidFill>
                  <a:schemeClr val="tx1"/>
                </a:solidFill>
                <a:effectLst/>
                <a:latin typeface="+mn-lt"/>
                <a:ea typeface="+mn-ea"/>
                <a:cs typeface="+mn-cs"/>
              </a:rPr>
              <a:t>dinámica del comportamiento diferente</a:t>
            </a:r>
            <a:r>
              <a:rPr lang="es-ES" sz="1200" kern="1200" dirty="0">
                <a:solidFill>
                  <a:schemeClr val="tx1"/>
                </a:solidFill>
                <a:effectLst/>
                <a:latin typeface="+mn-lt"/>
                <a:ea typeface="+mn-ea"/>
                <a:cs typeface="+mn-cs"/>
              </a:rPr>
              <a:t>, según cada contexto y contemplando tiempos distintos. </a:t>
            </a:r>
            <a:br>
              <a:rPr lang="es-ES" sz="1200" kern="1200" dirty="0">
                <a:solidFill>
                  <a:schemeClr val="tx1"/>
                </a:solidFill>
                <a:effectLst/>
                <a:latin typeface="+mn-lt"/>
                <a:ea typeface="+mn-ea"/>
                <a:cs typeface="+mn-cs"/>
              </a:rPr>
            </a:b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(-&gt; sigue figura rojas y verdes)</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 </a:t>
            </a:r>
          </a:p>
          <a:p>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6</a:t>
            </a:fld>
            <a:endParaRPr lang="es-ES"/>
          </a:p>
        </p:txBody>
      </p:sp>
    </p:spTree>
    <p:extLst>
      <p:ext uri="{BB962C8B-B14F-4D97-AF65-F5344CB8AC3E}">
        <p14:creationId xmlns:p14="http://schemas.microsoft.com/office/powerpoint/2010/main" val="438196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1 En esta aproximación de este artículo, se describen</a:t>
            </a:r>
            <a:r>
              <a:rPr lang="es-ES" sz="1200" kern="1200" baseline="0" dirty="0">
                <a:solidFill>
                  <a:schemeClr val="tx1"/>
                </a:solidFill>
                <a:effectLst/>
                <a:latin typeface="+mn-lt"/>
                <a:ea typeface="+mn-ea"/>
                <a:cs typeface="+mn-cs"/>
              </a:rPr>
              <a:t> 2 formas de modelar las características de contexto. </a:t>
            </a:r>
          </a:p>
          <a:p>
            <a:r>
              <a:rPr lang="es-ES" sz="1200" kern="1200" baseline="0" dirty="0">
                <a:solidFill>
                  <a:schemeClr val="tx1"/>
                </a:solidFill>
                <a:effectLst/>
                <a:latin typeface="+mn-lt"/>
                <a:ea typeface="+mn-ea"/>
                <a:cs typeface="+mn-cs"/>
              </a:rPr>
              <a:t>2 En la parte IZQ vemos que existe un árbol de variabilidad con una única rama que modela todas las características de contexto, consistiendo en que las características verdes están activadas y las rojas desactivadas,  y que es </a:t>
            </a:r>
            <a:r>
              <a:rPr lang="es-ES" sz="1200" b="1" kern="1200" baseline="0" dirty="0">
                <a:solidFill>
                  <a:schemeClr val="tx1"/>
                </a:solidFill>
                <a:effectLst/>
                <a:latin typeface="+mn-lt"/>
                <a:ea typeface="+mn-ea"/>
                <a:cs typeface="+mn-cs"/>
              </a:rPr>
              <a:t>altamente reutilizable</a:t>
            </a:r>
            <a:r>
              <a:rPr lang="es-ES" sz="1200" kern="1200" baseline="0" dirty="0">
                <a:solidFill>
                  <a:schemeClr val="tx1"/>
                </a:solidFill>
                <a:effectLst/>
                <a:latin typeface="+mn-lt"/>
                <a:ea typeface="+mn-ea"/>
                <a:cs typeface="+mn-cs"/>
              </a:rPr>
              <a:t>, pero a cambio tiene un mayor número de dependencias con el resto de las características del árbol. </a:t>
            </a:r>
          </a:p>
          <a:p>
            <a:r>
              <a:rPr lang="es-ES" sz="1200" kern="1200" baseline="0" dirty="0">
                <a:solidFill>
                  <a:schemeClr val="tx1"/>
                </a:solidFill>
                <a:effectLst/>
                <a:latin typeface="+mn-lt"/>
                <a:ea typeface="+mn-ea"/>
                <a:cs typeface="+mn-cs"/>
              </a:rPr>
              <a:t>3 En la parte DCHA podemos ver la otra alternativa, en ella se modelan en un mismo modelo de variabilidad las características de contexto y no contexto, teniendo la ventaja de que reducen el número de </a:t>
            </a:r>
            <a:r>
              <a:rPr lang="es-ES" sz="1200" b="1" kern="1200" baseline="0" dirty="0">
                <a:solidFill>
                  <a:schemeClr val="tx1"/>
                </a:solidFill>
                <a:effectLst/>
                <a:latin typeface="+mn-lt"/>
                <a:ea typeface="+mn-ea"/>
                <a:cs typeface="+mn-cs"/>
              </a:rPr>
              <a:t>dependencias</a:t>
            </a:r>
            <a:r>
              <a:rPr lang="es-ES" sz="1200" kern="1200" baseline="0" dirty="0">
                <a:solidFill>
                  <a:schemeClr val="tx1"/>
                </a:solidFill>
                <a:effectLst/>
                <a:latin typeface="+mn-lt"/>
                <a:ea typeface="+mn-ea"/>
                <a:cs typeface="+mn-cs"/>
              </a:rPr>
              <a:t> pero por el contrario es </a:t>
            </a:r>
            <a:r>
              <a:rPr lang="es-ES" sz="1200" b="1" kern="1200" baseline="0" dirty="0">
                <a:solidFill>
                  <a:schemeClr val="tx1"/>
                </a:solidFill>
                <a:effectLst/>
                <a:latin typeface="+mn-lt"/>
                <a:ea typeface="+mn-ea"/>
                <a:cs typeface="+mn-cs"/>
              </a:rPr>
              <a:t>menos reutilizable</a:t>
            </a:r>
            <a:r>
              <a:rPr lang="es-ES" sz="1200" kern="1200" baseline="0" dirty="0">
                <a:solidFill>
                  <a:schemeClr val="tx1"/>
                </a:solidFill>
                <a:effectLst/>
                <a:latin typeface="+mn-lt"/>
                <a:ea typeface="+mn-ea"/>
                <a:cs typeface="+mn-cs"/>
              </a:rPr>
              <a:t>.</a:t>
            </a:r>
          </a:p>
          <a:p>
            <a:r>
              <a:rPr lang="es-ES" sz="1200" kern="1200" baseline="0" dirty="0">
                <a:solidFill>
                  <a:schemeClr val="tx1"/>
                </a:solidFill>
                <a:effectLst/>
                <a:latin typeface="+mn-lt"/>
                <a:ea typeface="+mn-ea"/>
                <a:cs typeface="+mn-cs"/>
              </a:rPr>
              <a:t>4 La realidad es que cada vez es más frecuente encontrar sistemas que reclamen variabilidad de contexto.</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F08F6C5C-C965-4C3E-86F3-521EDAC06541}" type="slidenum">
              <a:rPr lang="es-ES" smtClean="0"/>
              <a:t>7</a:t>
            </a:fld>
            <a:endParaRPr lang="es-ES"/>
          </a:p>
        </p:txBody>
      </p:sp>
    </p:spTree>
    <p:extLst>
      <p:ext uri="{BB962C8B-B14F-4D97-AF65-F5344CB8AC3E}">
        <p14:creationId xmlns:p14="http://schemas.microsoft.com/office/powerpoint/2010/main" val="36570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Como se comentó al inicio, el binding time es el momento en que las características toman valores concretos, o dicho de otra manera, el momento en que la variabilidad se realiza. Existen otras propuestas del estado del arte, que describen que el binding time no tenga que ser único, sino que existan varios binding times, y que además se realice de forma dinámica, en contraposición con el modo estático de asociar valores a los variantes.</a:t>
            </a:r>
          </a:p>
          <a:p>
            <a:endParaRPr lang="es-ES" dirty="0"/>
          </a:p>
          <a:p>
            <a:r>
              <a:rPr lang="es-ES" dirty="0"/>
              <a:t>2 En la figura del primer trabajo, vemos una tabla donde se encuentran enumerados los diferentes binding-times, y en cada uno de ellos se muestra si se trata de un modo estático o dinámico (o ambos), el nivel de configurabilidad, si admite un solo binding time o varios, o el lado en el que se produce el binding time, si es del lado del desarrollador o del cliente. Y por último, un dato muy interesante ya que nos muestra las transiciones posibles desde un binding time hacia otros.</a:t>
            </a:r>
          </a:p>
          <a:p>
            <a:endParaRPr lang="es-ES" dirty="0"/>
          </a:p>
          <a:p>
            <a:r>
              <a:rPr lang="es-ES" dirty="0"/>
              <a:t>3 La figura del segundo trabajo muestra un grafo dirigido donde es posible explorar las diferentes transiciones de cada binding-time.</a:t>
            </a:r>
          </a:p>
          <a:p>
            <a:endParaRPr lang="es-ES" dirty="0"/>
          </a:p>
          <a:p>
            <a:r>
              <a:rPr lang="es-ES" dirty="0"/>
              <a:t>4 En este sentido, algunos sistemas que utilizan varios modos de operación como configuración, testing, </a:t>
            </a:r>
            <a:r>
              <a:rPr lang="es-ES" dirty="0" err="1"/>
              <a:t>postdespligue,etc</a:t>
            </a:r>
            <a:r>
              <a:rPr lang="es-ES" dirty="0"/>
              <a:t> …pueden requerir que </a:t>
            </a:r>
            <a:r>
              <a:rPr lang="es-ES" b="1" dirty="0"/>
              <a:t>los variantes se configuren en diferentes momentos</a:t>
            </a:r>
            <a:r>
              <a:rPr lang="es-ES" dirty="0"/>
              <a:t>.</a:t>
            </a:r>
          </a:p>
          <a:p>
            <a:endParaRPr lang="es-ES" dirty="0"/>
          </a:p>
          <a:p>
            <a:r>
              <a:rPr lang="es-ES" dirty="0"/>
              <a:t>5 Por tanto, una línea de producto software dinámica usa técnicas de variabilidad en runtime, y tiene binding time dinámico.</a:t>
            </a:r>
          </a:p>
          <a:p>
            <a:r>
              <a:rPr lang="es-ES" baseline="0" dirty="0"/>
              <a:t> </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8</a:t>
            </a:fld>
            <a:endParaRPr lang="es-ES"/>
          </a:p>
        </p:txBody>
      </p:sp>
    </p:spTree>
    <p:extLst>
      <p:ext uri="{BB962C8B-B14F-4D97-AF65-F5344CB8AC3E}">
        <p14:creationId xmlns:p14="http://schemas.microsoft.com/office/powerpoint/2010/main" val="3017086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sistemas</a:t>
            </a:r>
            <a:r>
              <a:rPr lang="es-ES" baseline="0" dirty="0"/>
              <a:t> de variabilidad tradicionales precisan de solvers o resolvedores para procesar las restricciones. Estas pueden ser de tipo require (una característica precisa de otra para existir en el modelo) o de tipo exclude (la existencia de una característica impide la presencia de otra).</a:t>
            </a:r>
            <a:br>
              <a:rPr lang="es-ES" baseline="0" dirty="0"/>
            </a:br>
            <a:br>
              <a:rPr lang="es-ES" baseline="0" dirty="0"/>
            </a:br>
            <a:r>
              <a:rPr lang="es-ES" baseline="0" dirty="0"/>
              <a:t>En el modelo de variabilidad se puede observar como una característica GPS de un teléfono móvil es incompatible con los modelos con pantalla básica o como la característica cámara requiere pantallas de alta resolución. </a:t>
            </a:r>
            <a:br>
              <a:rPr lang="es-ES" baseline="0" dirty="0"/>
            </a:br>
            <a:br>
              <a:rPr lang="es-ES" dirty="0"/>
            </a:br>
            <a:r>
              <a:rPr lang="es-ES" dirty="0"/>
              <a:t>Durante el estado del arte se ha detectado </a:t>
            </a:r>
            <a:r>
              <a:rPr lang="es-ES" baseline="0" dirty="0"/>
              <a:t>que no existen soluciones para añadir o eliminar restricciones en runtime. </a:t>
            </a:r>
          </a:p>
          <a:p>
            <a:endParaRPr lang="es-ES" baseline="0" dirty="0"/>
          </a:p>
          <a:p>
            <a:r>
              <a:rPr lang="es-ES" baseline="0" dirty="0"/>
              <a:t>Por tanto, añadir y eliminar restricciones entre características en tiempo de ejecución supone un desafío para los solvers actuales.</a:t>
            </a:r>
          </a:p>
          <a:p>
            <a:endParaRPr lang="es-ES" baseline="0" dirty="0"/>
          </a:p>
          <a:p>
            <a:br>
              <a:rPr lang="es-ES" baseline="0" dirty="0"/>
            </a:br>
            <a:endParaRPr lang="es-ES" dirty="0"/>
          </a:p>
          <a:p>
            <a:endParaRPr lang="es-ES" dirty="0"/>
          </a:p>
          <a:p>
            <a:endParaRPr lang="es-ES" dirty="0"/>
          </a:p>
          <a:p>
            <a:r>
              <a:rPr lang="es-ES" dirty="0"/>
              <a:t> </a:t>
            </a:r>
          </a:p>
        </p:txBody>
      </p:sp>
      <p:sp>
        <p:nvSpPr>
          <p:cNvPr id="4" name="Marcador de número de diapositiva 3"/>
          <p:cNvSpPr>
            <a:spLocks noGrp="1"/>
          </p:cNvSpPr>
          <p:nvPr>
            <p:ph type="sldNum" sz="quarter" idx="10"/>
          </p:nvPr>
        </p:nvSpPr>
        <p:spPr/>
        <p:txBody>
          <a:bodyPr/>
          <a:lstStyle/>
          <a:p>
            <a:fld id="{F08F6C5C-C965-4C3E-86F3-521EDAC06541}" type="slidenum">
              <a:rPr lang="es-ES" smtClean="0"/>
              <a:t>9</a:t>
            </a:fld>
            <a:endParaRPr lang="es-ES"/>
          </a:p>
        </p:txBody>
      </p:sp>
    </p:spTree>
    <p:extLst>
      <p:ext uri="{BB962C8B-B14F-4D97-AF65-F5344CB8AC3E}">
        <p14:creationId xmlns:p14="http://schemas.microsoft.com/office/powerpoint/2010/main" val="91106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15" y="6344156"/>
            <a:ext cx="12191985" cy="566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863257"/>
            <a:ext cx="10058400" cy="3474721"/>
          </a:xfrm>
        </p:spPr>
        <p:txBody>
          <a:bodyPr anchor="b" anchorCtr="0">
            <a:normAutofit/>
          </a:bodyPr>
          <a:lstStyle>
            <a:lvl1pPr>
              <a:lnSpc>
                <a:spcPct val="85000"/>
              </a:lnSpc>
              <a:defRPr sz="8000" b="0">
                <a:solidFill>
                  <a:schemeClr val="tx1">
                    <a:lumMod val="85000"/>
                    <a:lumOff val="15000"/>
                  </a:schemeClr>
                </a:solidFill>
              </a:defRPr>
            </a:lvl1p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11"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8035391" y="6459785"/>
            <a:ext cx="473598" cy="365125"/>
          </a:xfrm>
          <a:prstGeom prst="rect">
            <a:avLst/>
          </a:prstGeom>
        </p:spPr>
        <p:txBody>
          <a:bodyPr/>
          <a:lstStyle/>
          <a:p>
            <a:r>
              <a:rPr lang="en-US"/>
              <a:t>aaaa</a:t>
            </a:r>
            <a:endParaRPr lang="en-US" dirty="0"/>
          </a:p>
        </p:txBody>
      </p:sp>
      <p:sp>
        <p:nvSpPr>
          <p:cNvPr id="6" name="Slide Number Placeholder 5"/>
          <p:cNvSpPr>
            <a:spLocks noGrp="1"/>
          </p:cNvSpPr>
          <p:nvPr>
            <p:ph type="sldNum" sz="quarter" idx="12"/>
          </p:nvPr>
        </p:nvSpPr>
        <p:spPr>
          <a:xfrm>
            <a:off x="8619032" y="6459785"/>
            <a:ext cx="1312025" cy="365125"/>
          </a:xfrm>
          <a:prstGeom prst="rect">
            <a:avLst/>
          </a:prstGeom>
        </p:spPr>
        <p:txBody>
          <a:bodyPr/>
          <a:lstStyle/>
          <a:p>
            <a:fld id="{4FAB73BC-B049-4115-A692-8D63A059BFB8}"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userDrawn="1"/>
        </p:nvSpPr>
        <p:spPr>
          <a:xfrm>
            <a:off x="1" y="6400799"/>
            <a:ext cx="12191999" cy="4572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55080"/>
            <a:ext cx="1219199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dirty="0"/>
              <a:t>Haga clic para modificar el estilo de subtítulo del patrón</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5"/>
            <a:ext cx="4937760" cy="32867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2867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userDrawn="1"/>
        </p:nvSpPr>
        <p:spPr>
          <a:xfrm>
            <a:off x="0" y="6398624"/>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CuadroTexto 9">
            <a:extLst>
              <a:ext uri="{FF2B5EF4-FFF2-40B4-BE49-F238E27FC236}">
                <a16:creationId xmlns:a16="http://schemas.microsoft.com/office/drawing/2014/main" id="{EEF01BFC-12DD-4531-8FBF-A24C9ADEB5E4}"/>
              </a:ext>
            </a:extLst>
          </p:cNvPr>
          <p:cNvSpPr txBox="1"/>
          <p:nvPr userDrawn="1"/>
        </p:nvSpPr>
        <p:spPr>
          <a:xfrm>
            <a:off x="115570" y="6414808"/>
            <a:ext cx="7525843" cy="369332"/>
          </a:xfrm>
          <a:prstGeom prst="rect">
            <a:avLst/>
          </a:prstGeom>
          <a:noFill/>
        </p:spPr>
        <p:txBody>
          <a:bodyPr wrap="none" rtlCol="0">
            <a:spAutoFit/>
          </a:bodyPr>
          <a:lstStyle/>
          <a:p>
            <a:r>
              <a:rPr lang="es-ES" dirty="0">
                <a:solidFill>
                  <a:schemeClr val="bg1"/>
                </a:solidFill>
              </a:rPr>
              <a:t>Variabilidad Dinámica en Sistemas Sensibles al Contexto (Móstoles, Julio 2022)</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r>
              <a:rPr lang="en-US"/>
              <a:t>aaaa</a:t>
            </a:r>
            <a:endParaRPr lang="en-US" dirty="0"/>
          </a:p>
        </p:txBody>
      </p:sp>
      <p:sp>
        <p:nvSpPr>
          <p:cNvPr id="7" name="Slide Number Placeholder 6"/>
          <p:cNvSpPr>
            <a:spLocks noGrp="1"/>
          </p:cNvSpPr>
          <p:nvPr>
            <p:ph type="sldNum" sz="quarter" idx="12"/>
          </p:nvPr>
        </p:nvSpPr>
        <p:spPr>
          <a:xfrm>
            <a:off x="8619032" y="6459785"/>
            <a:ext cx="1312025" cy="365125"/>
          </a:xfrm>
          <a:prstGeom prst="rect">
            <a:avLst/>
          </a:prstGeom>
        </p:spPr>
        <p:txBody>
          <a:bodyPr/>
          <a:lstStyle>
            <a:lvl1pPr>
              <a:defRPr>
                <a:solidFill>
                  <a:schemeClr val="tx2"/>
                </a:solidFill>
              </a:defRPr>
            </a:lvl1p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7289CE67-6485-49E2-8695-5D5FD5B5265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55080"/>
            <a:ext cx="1219198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73541" y="107489"/>
            <a:ext cx="10058400" cy="530693"/>
          </a:xfrm>
          <a:prstGeom prst="rect">
            <a:avLst/>
          </a:prstGeom>
        </p:spPr>
        <p:txBody>
          <a:bodyPr vert="horz" lIns="91440" tIns="45720" rIns="91440" bIns="45720" rtlCol="0" anchor="b">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973541" y="837402"/>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CuadroTexto 10">
            <a:extLst>
              <a:ext uri="{FF2B5EF4-FFF2-40B4-BE49-F238E27FC236}">
                <a16:creationId xmlns:a16="http://schemas.microsoft.com/office/drawing/2014/main" id="{EEF01BFC-12DD-4531-8FBF-A24C9ADEB5E4}"/>
              </a:ext>
            </a:extLst>
          </p:cNvPr>
          <p:cNvSpPr txBox="1"/>
          <p:nvPr userDrawn="1"/>
        </p:nvSpPr>
        <p:spPr>
          <a:xfrm>
            <a:off x="67018" y="6459785"/>
            <a:ext cx="7865871" cy="369332"/>
          </a:xfrm>
          <a:prstGeom prst="rect">
            <a:avLst/>
          </a:prstGeom>
          <a:noFill/>
        </p:spPr>
        <p:txBody>
          <a:bodyPr wrap="none" rtlCol="0">
            <a:spAutoFit/>
          </a:bodyPr>
          <a:lstStyle/>
          <a:p>
            <a:r>
              <a:rPr lang="es-ES" dirty="0">
                <a:solidFill>
                  <a:schemeClr val="bg1"/>
                </a:solidFill>
              </a:rPr>
              <a:t>Variabilidad Dinámica en Sistemas Sensibles al Contexto (Móstoles, Octubre 2022)</a:t>
            </a:r>
          </a:p>
        </p:txBody>
      </p:sp>
      <p:cxnSp>
        <p:nvCxnSpPr>
          <p:cNvPr id="14" name="Straight Connector 8"/>
          <p:cNvCxnSpPr/>
          <p:nvPr userDrawn="1"/>
        </p:nvCxnSpPr>
        <p:spPr>
          <a:xfrm>
            <a:off x="671639" y="697571"/>
            <a:ext cx="108756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8"/>
          <p:cNvCxnSpPr/>
          <p:nvPr userDrawn="1"/>
        </p:nvCxnSpPr>
        <p:spPr>
          <a:xfrm>
            <a:off x="671639" y="5680917"/>
            <a:ext cx="108756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6A0241B4-9BF6-4991-B441-A3CBABDFDB2D}"/>
              </a:ext>
            </a:extLst>
          </p:cNvPr>
          <p:cNvSpPr txBox="1"/>
          <p:nvPr userDrawn="1"/>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/35</a:t>
            </a: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6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audio1.wav"/><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audio" Target="../media/audio3.wav"/><Relationship Id="rId4" Type="http://schemas.openxmlformats.org/officeDocument/2006/relationships/audio" Target="../media/audio2.wav"/></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video" Target="https://www.youtube.com/embed/mndSsDxwROk?feature=oembed" TargetMode="External"/><Relationship Id="rId5" Type="http://schemas.openxmlformats.org/officeDocument/2006/relationships/image" Target="../media/image26.jpe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EF6A27-686C-4AEA-85FE-5F55924E5D77}"/>
              </a:ext>
            </a:extLst>
          </p:cNvPr>
          <p:cNvSpPr>
            <a:spLocks noGrp="1"/>
          </p:cNvSpPr>
          <p:nvPr>
            <p:ph type="ctrTitle"/>
          </p:nvPr>
        </p:nvSpPr>
        <p:spPr>
          <a:xfrm>
            <a:off x="1100051" y="511302"/>
            <a:ext cx="10058400" cy="3566160"/>
          </a:xfrm>
        </p:spPr>
        <p:txBody>
          <a:bodyPr>
            <a:normAutofit fontScale="90000"/>
          </a:bodyPr>
          <a:lstStyle/>
          <a:p>
            <a:pPr algn="ctr"/>
            <a:r>
              <a:rPr lang="es-ES" sz="4000" dirty="0"/>
              <a:t>Defensa de Tesis Doctoral</a:t>
            </a:r>
            <a:br>
              <a:rPr lang="es-ES" sz="4000" dirty="0"/>
            </a:br>
            <a:r>
              <a:rPr lang="es-ES" sz="4000" b="1" dirty="0">
                <a:solidFill>
                  <a:srgbClr val="FF0000"/>
                </a:solidFill>
              </a:rPr>
              <a:t>Programa en Tecnologías de la Información y las Comunicaciones</a:t>
            </a:r>
            <a:br>
              <a:rPr lang="es-ES" sz="4000" dirty="0"/>
            </a:br>
            <a:br>
              <a:rPr lang="es-ES" sz="4000" dirty="0"/>
            </a:br>
            <a:r>
              <a:rPr lang="es-ES" sz="4000" dirty="0"/>
              <a:t>Doctorando: </a:t>
            </a:r>
            <a:r>
              <a:rPr lang="es-ES" sz="4900" b="1" dirty="0"/>
              <a:t>Alejandro Valdezate Sánchez </a:t>
            </a:r>
            <a:br>
              <a:rPr lang="es-ES" sz="4900" dirty="0"/>
            </a:br>
            <a:br>
              <a:rPr lang="es-ES" sz="4900" dirty="0"/>
            </a:br>
            <a:r>
              <a:rPr lang="es-ES" sz="4000" dirty="0"/>
              <a:t>Director</a:t>
            </a:r>
            <a:r>
              <a:rPr lang="es-ES" sz="4900" dirty="0"/>
              <a:t>: Dr. </a:t>
            </a:r>
            <a:r>
              <a:rPr lang="es-ES" sz="4900" b="1" dirty="0"/>
              <a:t>Rafael Capilla Sevilla</a:t>
            </a:r>
            <a:endParaRPr lang="es-ES" dirty="0"/>
          </a:p>
        </p:txBody>
      </p:sp>
      <p:sp>
        <p:nvSpPr>
          <p:cNvPr id="3" name="Subtítulo 2">
            <a:extLst>
              <a:ext uri="{FF2B5EF4-FFF2-40B4-BE49-F238E27FC236}">
                <a16:creationId xmlns:a16="http://schemas.microsoft.com/office/drawing/2014/main" id="{D899D14C-F2AF-4D48-873F-8ABE7C2B9BB9}"/>
              </a:ext>
            </a:extLst>
          </p:cNvPr>
          <p:cNvSpPr>
            <a:spLocks noGrp="1"/>
          </p:cNvSpPr>
          <p:nvPr>
            <p:ph type="subTitle" idx="1"/>
          </p:nvPr>
        </p:nvSpPr>
        <p:spPr>
          <a:xfrm>
            <a:off x="1100051" y="4198446"/>
            <a:ext cx="10058400" cy="1143000"/>
          </a:xfrm>
        </p:spPr>
        <p:txBody>
          <a:bodyPr>
            <a:normAutofit/>
          </a:bodyPr>
          <a:lstStyle/>
          <a:p>
            <a:pPr algn="ctr"/>
            <a:r>
              <a:rPr lang="es-ES" sz="3600" b="1" dirty="0">
                <a:solidFill>
                  <a:schemeClr val="accent5"/>
                </a:solidFill>
              </a:rPr>
              <a:t>Variabilidad dinámica en Sistemas sensibles al contexto</a:t>
            </a:r>
          </a:p>
        </p:txBody>
      </p:sp>
      <p:pic>
        <p:nvPicPr>
          <p:cNvPr id="5" name="Picture 2">
            <a:extLst>
              <a:ext uri="{FF2B5EF4-FFF2-40B4-BE49-F238E27FC236}">
                <a16:creationId xmlns:a16="http://schemas.microsoft.com/office/drawing/2014/main" id="{7B0E82F3-20EE-432C-A357-3AF245E2C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54" y="153112"/>
            <a:ext cx="1425891" cy="54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231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4"/>
          <p:cNvSpPr txBox="1">
            <a:spLocks/>
          </p:cNvSpPr>
          <p:nvPr/>
        </p:nvSpPr>
        <p:spPr>
          <a:xfrm>
            <a:off x="813029" y="943682"/>
            <a:ext cx="10430161" cy="37330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Las primeras experiencias de variabilidad dinámica corresponden a vehículos guiados autónomos donde la ruta dentro de una fábrica se puede modificar en tiempo de ejecución.</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Otras propuestas hacen referencia únicamente a la activación y desactivación de características con uso de sensores y sistemas ciber-físicos. </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Propuestas recientes (2022) aplican los conceptos de variabilidad dinámica para añadir variantes y valores en robots en tiempo de ejecución.</a:t>
            </a: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1" name="Subtítulo 5">
            <a:extLst>
              <a:ext uri="{FF2B5EF4-FFF2-40B4-BE49-F238E27FC236}">
                <a16:creationId xmlns:a16="http://schemas.microsoft.com/office/drawing/2014/main" id="{89FC79D5-15E6-4D6C-8467-67889AC6ABD5}"/>
              </a:ext>
            </a:extLst>
          </p:cNvPr>
          <p:cNvSpPr>
            <a:spLocks noGrp="1"/>
          </p:cNvSpPr>
          <p:nvPr>
            <p:ph idx="1"/>
          </p:nvPr>
        </p:nvSpPr>
        <p:spPr>
          <a:xfrm>
            <a:off x="1184791" y="5361589"/>
            <a:ext cx="10058400" cy="650492"/>
          </a:xfrm>
        </p:spPr>
        <p:txBody>
          <a:bodyPr>
            <a:norm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EXISTE UNA CARENCIA PARA GESTIONAR LOS CAMBIOS EN LA VARIABILIDAD ESTRUCTURAL EN TIEMPO DE POST-DESPLIEGUE</a:t>
            </a:r>
          </a:p>
        </p:txBody>
      </p:sp>
      <p:sp>
        <p:nvSpPr>
          <p:cNvPr id="6"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a:solidFill>
                  <a:srgbClr val="FF0000"/>
                </a:solidFill>
              </a:rPr>
              <a:t>Estado del arte</a:t>
            </a:r>
            <a:endParaRPr lang="es-ES" sz="3400" b="1" dirty="0">
              <a:solidFill>
                <a:srgbClr val="FF0000"/>
              </a:solidFill>
            </a:endParaRPr>
          </a:p>
        </p:txBody>
      </p:sp>
      <p:sp>
        <p:nvSpPr>
          <p:cNvPr id="5" name="CuadroTexto 4">
            <a:extLst>
              <a:ext uri="{FF2B5EF4-FFF2-40B4-BE49-F238E27FC236}">
                <a16:creationId xmlns:a16="http://schemas.microsoft.com/office/drawing/2014/main" id="{E9B09AC6-5B72-4956-ABCD-BE4CE818AB7A}"/>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8/35</a:t>
            </a:r>
          </a:p>
        </p:txBody>
      </p:sp>
    </p:spTree>
    <p:extLst>
      <p:ext uri="{BB962C8B-B14F-4D97-AF65-F5344CB8AC3E}">
        <p14:creationId xmlns:p14="http://schemas.microsoft.com/office/powerpoint/2010/main" val="1695078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Subtítulo 5">
            <a:extLst>
              <a:ext uri="{FF2B5EF4-FFF2-40B4-BE49-F238E27FC236}">
                <a16:creationId xmlns:a16="http://schemas.microsoft.com/office/drawing/2014/main" id="{89FC79D5-15E6-4D6C-8467-67889AC6ABD5}"/>
              </a:ext>
            </a:extLst>
          </p:cNvPr>
          <p:cNvSpPr>
            <a:spLocks noGrp="1"/>
          </p:cNvSpPr>
          <p:nvPr>
            <p:ph idx="1"/>
          </p:nvPr>
        </p:nvSpPr>
        <p:spPr>
          <a:xfrm>
            <a:off x="1229256" y="5399476"/>
            <a:ext cx="10058400" cy="466209"/>
          </a:xfrm>
        </p:spPr>
        <p:txBody>
          <a:bodyPr>
            <a:no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SE PRETENDE PROPORCIONAR UNA SOLUCIÓN DE VARIABILIDAD DINÁMICA QUE RESUELVA LA MODIFICACIÓN ESTRUCTURAL DE LA VARIABILIDAD EN TIEMPO DE EJECUCIÓN</a:t>
            </a:r>
          </a:p>
          <a:p>
            <a:pPr algn="ctr"/>
            <a:r>
              <a:rPr lang="es-ES" dirty="0">
                <a:solidFill>
                  <a:schemeClr val="accent1">
                    <a:lumMod val="50000"/>
                  </a:schemeClr>
                </a:solidFill>
                <a:latin typeface="Adobe Arabic" panose="02040503050201020203" pitchFamily="18" charset="-78"/>
                <a:cs typeface="Adobe Arabic" panose="02040503050201020203" pitchFamily="18" charset="-78"/>
              </a:rPr>
              <a:t> </a:t>
            </a:r>
          </a:p>
        </p:txBody>
      </p:sp>
      <p:sp>
        <p:nvSpPr>
          <p:cNvPr id="2" name="Rectángulo redondeado 1"/>
          <p:cNvSpPr/>
          <p:nvPr/>
        </p:nvSpPr>
        <p:spPr>
          <a:xfrm>
            <a:off x="731105" y="927264"/>
            <a:ext cx="3297969" cy="173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Subproblema 1</a:t>
            </a:r>
          </a:p>
          <a:p>
            <a:pPr algn="ctr"/>
            <a:r>
              <a:rPr lang="es-ES" sz="2400" dirty="0"/>
              <a:t>Modificar la variabilidad estructural en tiempo de ejecución</a:t>
            </a:r>
          </a:p>
        </p:txBody>
      </p:sp>
      <p:sp>
        <p:nvSpPr>
          <p:cNvPr id="13" name="Rectángulo redondeado 12"/>
          <p:cNvSpPr/>
          <p:nvPr/>
        </p:nvSpPr>
        <p:spPr>
          <a:xfrm>
            <a:off x="4481808" y="927264"/>
            <a:ext cx="2947692" cy="1815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Subproblema 2</a:t>
            </a:r>
          </a:p>
          <a:p>
            <a:pPr algn="ctr"/>
            <a:r>
              <a:rPr lang="es-ES" sz="2400" dirty="0"/>
              <a:t>Clasificación de características en un árbol de variabilidad</a:t>
            </a:r>
          </a:p>
        </p:txBody>
      </p:sp>
      <p:sp>
        <p:nvSpPr>
          <p:cNvPr id="14" name="Rectángulo redondeado 13"/>
          <p:cNvSpPr/>
          <p:nvPr/>
        </p:nvSpPr>
        <p:spPr>
          <a:xfrm>
            <a:off x="7800975" y="927265"/>
            <a:ext cx="3066409" cy="18240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Subproblema 3</a:t>
            </a:r>
          </a:p>
          <a:p>
            <a:pPr algn="ctr"/>
            <a:r>
              <a:rPr lang="es-ES" sz="2400" dirty="0"/>
              <a:t>Eliminación de características en un árbol de variabilidad</a:t>
            </a:r>
          </a:p>
        </p:txBody>
      </p:sp>
      <p:sp>
        <p:nvSpPr>
          <p:cNvPr id="15" name="Rectángulo redondeado 14"/>
          <p:cNvSpPr/>
          <p:nvPr/>
        </p:nvSpPr>
        <p:spPr>
          <a:xfrm>
            <a:off x="1457326" y="2920449"/>
            <a:ext cx="4395996" cy="1815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t>Subproblema 4</a:t>
            </a:r>
          </a:p>
          <a:p>
            <a:pPr algn="ctr"/>
            <a:r>
              <a:rPr lang="es-ES" sz="2400" dirty="0"/>
              <a:t>Comprobación de restricciones de forma automática en tiempo de ejecución</a:t>
            </a:r>
          </a:p>
        </p:txBody>
      </p:sp>
      <p:sp>
        <p:nvSpPr>
          <p:cNvPr id="16" name="Rectángulo redondeado 15"/>
          <p:cNvSpPr/>
          <p:nvPr/>
        </p:nvSpPr>
        <p:spPr>
          <a:xfrm>
            <a:off x="6338678" y="2920450"/>
            <a:ext cx="3795921" cy="18159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t>Subproblema 5</a:t>
            </a:r>
          </a:p>
          <a:p>
            <a:pPr algn="ctr"/>
            <a:r>
              <a:rPr lang="es-ES" sz="2400" dirty="0"/>
              <a:t>Automatización del tratamiento de puntos de variación</a:t>
            </a:r>
          </a:p>
        </p:txBody>
      </p:sp>
      <p:sp>
        <p:nvSpPr>
          <p:cNvPr id="12" name="Título 1"/>
          <p:cNvSpPr>
            <a:spLocks noGrp="1"/>
          </p:cNvSpPr>
          <p:nvPr>
            <p:ph type="title"/>
          </p:nvPr>
        </p:nvSpPr>
        <p:spPr>
          <a:xfrm>
            <a:off x="261441" y="107489"/>
            <a:ext cx="10058400" cy="530693"/>
          </a:xfrm>
        </p:spPr>
        <p:txBody>
          <a:bodyPr>
            <a:noAutofit/>
          </a:bodyPr>
          <a:lstStyle/>
          <a:p>
            <a:r>
              <a:rPr lang="es-ES" sz="3400" b="1" dirty="0">
                <a:solidFill>
                  <a:srgbClr val="FF0000"/>
                </a:solidFill>
              </a:rPr>
              <a:t>Planteamiento del problema</a:t>
            </a:r>
          </a:p>
        </p:txBody>
      </p:sp>
      <p:sp>
        <p:nvSpPr>
          <p:cNvPr id="10" name="CuadroTexto 9">
            <a:extLst>
              <a:ext uri="{FF2B5EF4-FFF2-40B4-BE49-F238E27FC236}">
                <a16:creationId xmlns:a16="http://schemas.microsoft.com/office/drawing/2014/main" id="{59AF7FF2-6EAB-4FC8-B4D9-ED38FAC90BF6}"/>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9/35</a:t>
            </a:r>
          </a:p>
        </p:txBody>
      </p:sp>
    </p:spTree>
    <p:extLst>
      <p:ext uri="{BB962C8B-B14F-4D97-AF65-F5344CB8AC3E}">
        <p14:creationId xmlns:p14="http://schemas.microsoft.com/office/powerpoint/2010/main" val="4011298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Subtítulo 5">
            <a:extLst>
              <a:ext uri="{FF2B5EF4-FFF2-40B4-BE49-F238E27FC236}">
                <a16:creationId xmlns:a16="http://schemas.microsoft.com/office/drawing/2014/main" id="{89FC79D5-15E6-4D6C-8467-67889AC6ABD5}"/>
              </a:ext>
            </a:extLst>
          </p:cNvPr>
          <p:cNvSpPr>
            <a:spLocks noGrp="1"/>
          </p:cNvSpPr>
          <p:nvPr>
            <p:ph idx="1"/>
          </p:nvPr>
        </p:nvSpPr>
        <p:spPr>
          <a:xfrm>
            <a:off x="1097280" y="5388535"/>
            <a:ext cx="10058400" cy="650492"/>
          </a:xfrm>
        </p:spPr>
        <p:txBody>
          <a:bodyPr>
            <a:norm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LA INTEGRACIÓN DE TODAS LAS PARTES PERMITE AUTOMATIZAR LA GESTIÓN DE CARACTERÍSTICAS</a:t>
            </a: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1</a:t>
            </a:r>
          </a:p>
          <a:p>
            <a:pPr algn="ctr"/>
            <a:r>
              <a:rPr lang="es-ES" sz="1600" dirty="0"/>
              <a:t>Modificar la variabilidad estructural en tiempo de ejecución</a:t>
            </a:r>
          </a:p>
        </p:txBody>
      </p:sp>
      <p:sp>
        <p:nvSpPr>
          <p:cNvPr id="9" name="Rectángulo redondeado 8"/>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Modelo conceptual para modificar la variabilidad en tiempo de ejecución</a:t>
            </a:r>
            <a:endParaRPr lang="es-ES" sz="1600" dirty="0"/>
          </a:p>
        </p:txBody>
      </p:sp>
      <p:sp>
        <p:nvSpPr>
          <p:cNvPr id="10" name="Marcador de contenido 4"/>
          <p:cNvSpPr txBox="1">
            <a:spLocks/>
          </p:cNvSpPr>
          <p:nvPr/>
        </p:nvSpPr>
        <p:spPr>
          <a:xfrm>
            <a:off x="635005" y="1736290"/>
            <a:ext cx="4269083" cy="32450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Elementos que soportan el algoritmo de variabilidad dinámica.</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Integración con </a:t>
            </a:r>
            <a:r>
              <a:rPr lang="es-ES" sz="2000" i="1" cap="none" dirty="0">
                <a:latin typeface="Bookman Old Style" panose="02050604050505020204" pitchFamily="18" charset="0"/>
                <a:cs typeface="Adobe Hebrew" panose="02040503050201020203" pitchFamily="18" charset="-79"/>
              </a:rPr>
              <a:t>solvers</a:t>
            </a:r>
            <a:r>
              <a:rPr lang="es-ES" sz="2000" cap="none" dirty="0">
                <a:latin typeface="Bookman Old Style" panose="02050604050505020204" pitchFamily="18" charset="0"/>
                <a:cs typeface="Adobe Hebrew" panose="02040503050201020203" pitchFamily="18" charset="-79"/>
              </a:rPr>
              <a:t> de restricciones.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Posibilidad de conexión a sistemas dependientes del contexto.</a:t>
            </a:r>
            <a:endParaRPr lang="es-ES" sz="1600" cap="none" dirty="0">
              <a:latin typeface="Bookman Old Style" panose="02050604050505020204" pitchFamily="18" charset="0"/>
              <a:cs typeface="Adobe Hebrew" panose="02040503050201020203" pitchFamily="18" charset="-79"/>
            </a:endParaRPr>
          </a:p>
        </p:txBody>
      </p:sp>
      <p:pic>
        <p:nvPicPr>
          <p:cNvPr id="2" name="Imagen 1"/>
          <p:cNvPicPr>
            <a:picLocks noChangeAspect="1"/>
          </p:cNvPicPr>
          <p:nvPr/>
        </p:nvPicPr>
        <p:blipFill>
          <a:blip r:embed="rId4"/>
          <a:stretch>
            <a:fillRect/>
          </a:stretch>
        </p:blipFill>
        <p:spPr>
          <a:xfrm>
            <a:off x="5259822" y="1081383"/>
            <a:ext cx="6232385" cy="4063975"/>
          </a:xfrm>
          <a:prstGeom prst="rect">
            <a:avLst/>
          </a:prstGeom>
        </p:spPr>
      </p:pic>
      <p:sp>
        <p:nvSpPr>
          <p:cNvPr id="14"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12" name="CuadroTexto 11">
            <a:extLst>
              <a:ext uri="{FF2B5EF4-FFF2-40B4-BE49-F238E27FC236}">
                <a16:creationId xmlns:a16="http://schemas.microsoft.com/office/drawing/2014/main" id="{C0420BD4-F879-4406-8FCD-7F94FC64DE58}"/>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10/35</a:t>
            </a:r>
          </a:p>
        </p:txBody>
      </p:sp>
    </p:spTree>
    <p:extLst>
      <p:ext uri="{BB962C8B-B14F-4D97-AF65-F5344CB8AC3E}">
        <p14:creationId xmlns:p14="http://schemas.microsoft.com/office/powerpoint/2010/main" val="1164675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4"/>
          <p:cNvSpPr txBox="1">
            <a:spLocks/>
          </p:cNvSpPr>
          <p:nvPr/>
        </p:nvSpPr>
        <p:spPr>
          <a:xfrm>
            <a:off x="813030" y="943682"/>
            <a:ext cx="10237234" cy="286522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Clasificación de características con la ayuda de </a:t>
            </a:r>
            <a:r>
              <a:rPr lang="es-ES" sz="2000" b="1" cap="none" dirty="0">
                <a:latin typeface="Bookman Old Style" panose="02050604050505020204" pitchFamily="18" charset="0"/>
                <a:cs typeface="Adobe Hebrew" panose="02040503050201020203" pitchFamily="18" charset="-79"/>
              </a:rPr>
              <a:t>supertipos</a:t>
            </a:r>
            <a:r>
              <a:rPr lang="es-ES" sz="2000"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uso de supertipos hace posible anticipar los lugares dónde es posible añadir una nueva característica y ayuda a decidir cuál es el más idóneo.</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Los supertipos actúan como clasificadores generales para los variantes, agrupándolos por funcionalidades.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diseñador del modelo de variabilidad debe definir sus propios supertipos.</a:t>
            </a:r>
            <a:br>
              <a:rPr lang="en-US" sz="2000" dirty="0"/>
            </a:br>
            <a:br>
              <a:rPr lang="en-US" sz="2000" dirty="0"/>
            </a:br>
            <a:r>
              <a:rPr lang="es-ES" sz="2000" dirty="0"/>
              <a:t> </a:t>
            </a: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p:txBody>
      </p:sp>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3" name="Subtítulo 5">
            <a:extLst>
              <a:ext uri="{FF2B5EF4-FFF2-40B4-BE49-F238E27FC236}">
                <a16:creationId xmlns:a16="http://schemas.microsoft.com/office/drawing/2014/main" id="{89FC79D5-15E6-4D6C-8467-67889AC6ABD5}"/>
              </a:ext>
            </a:extLst>
          </p:cNvPr>
          <p:cNvSpPr txBox="1">
            <a:spLocks/>
          </p:cNvSpPr>
          <p:nvPr/>
        </p:nvSpPr>
        <p:spPr>
          <a:xfrm>
            <a:off x="1105372" y="5402646"/>
            <a:ext cx="10058400" cy="650492"/>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DETERMINAR CUÁL ES LA UBICACIÓN ÓPTIMA DE NUEVAS CARACTERÍSTICAS PUEDE LOGRAR QUE LOS SISTEMAS FINALES ESTÉN MÁS EQUILIBRADOS</a:t>
            </a:r>
          </a:p>
          <a:p>
            <a:pPr algn="ctr"/>
            <a:endParaRPr lang="es-ES" dirty="0">
              <a:solidFill>
                <a:schemeClr val="accent1">
                  <a:lumMod val="50000"/>
                </a:schemeClr>
              </a:solidFill>
              <a:latin typeface="Adobe Arabic" panose="02040503050201020203" pitchFamily="18" charset="-78"/>
              <a:cs typeface="Adobe Arabic" panose="02040503050201020203" pitchFamily="18" charset="-78"/>
            </a:endParaRPr>
          </a:p>
          <a:p>
            <a:pPr algn="ctr"/>
            <a:r>
              <a:rPr lang="es-ES" sz="1400" dirty="0">
                <a:solidFill>
                  <a:schemeClr val="accent1">
                    <a:lumMod val="50000"/>
                  </a:schemeClr>
                </a:solidFill>
                <a:latin typeface="Adobe Arabic" panose="02040503050201020203" pitchFamily="18" charset="-78"/>
                <a:cs typeface="Adobe Arabic" panose="02040503050201020203" pitchFamily="18" charset="-78"/>
              </a:rPr>
              <a:t> </a:t>
            </a:r>
          </a:p>
        </p:txBody>
      </p:sp>
      <p:sp>
        <p:nvSpPr>
          <p:cNvPr id="8" name="Rectángulo redondeado 7"/>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2</a:t>
            </a:r>
          </a:p>
          <a:p>
            <a:pPr algn="ctr"/>
            <a:r>
              <a:rPr lang="es-ES" sz="1600" dirty="0"/>
              <a:t>Clasificación de características en un árbol de variabilidad</a:t>
            </a:r>
          </a:p>
        </p:txBody>
      </p:sp>
      <p:sp>
        <p:nvSpPr>
          <p:cNvPr id="9" name="Rectángulo redondeado 8"/>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Clasificación basada en supertipos</a:t>
            </a:r>
            <a:endParaRPr lang="es-ES" sz="1600" dirty="0"/>
          </a:p>
        </p:txBody>
      </p:sp>
      <p:sp>
        <p:nvSpPr>
          <p:cNvPr id="11"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12" name="Marcador de contenido 4"/>
          <p:cNvSpPr txBox="1">
            <a:spLocks/>
          </p:cNvSpPr>
          <p:nvPr/>
        </p:nvSpPr>
        <p:spPr>
          <a:xfrm>
            <a:off x="727764" y="4712263"/>
            <a:ext cx="4769654" cy="2792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US" sz="1600" dirty="0">
                <a:latin typeface="Bookman Old Style" panose="02050604050505020204" pitchFamily="18" charset="0"/>
              </a:rPr>
              <a:t>ST(F</a:t>
            </a:r>
            <a:r>
              <a:rPr lang="en-US" sz="900" dirty="0">
                <a:latin typeface="Bookman Old Style" panose="02050604050505020204" pitchFamily="18" charset="0"/>
              </a:rPr>
              <a:t>X</a:t>
            </a:r>
            <a:r>
              <a:rPr lang="en-US" sz="1600" dirty="0">
                <a:latin typeface="Bookman Old Style" panose="02050604050505020204" pitchFamily="18" charset="0"/>
              </a:rPr>
              <a:t>) = {</a:t>
            </a:r>
            <a:r>
              <a:rPr lang="en-US" sz="1600" dirty="0" err="1">
                <a:latin typeface="Bookman Old Style" panose="02050604050505020204" pitchFamily="18" charset="0"/>
              </a:rPr>
              <a:t>ST</a:t>
            </a:r>
            <a:r>
              <a:rPr lang="en-US" sz="1600" baseline="-25000" dirty="0" err="1">
                <a:latin typeface="Bookman Old Style" panose="02050604050505020204" pitchFamily="18" charset="0"/>
              </a:rPr>
              <a:t>a</a:t>
            </a:r>
            <a:r>
              <a:rPr lang="en-US" sz="1600" dirty="0">
                <a:latin typeface="Bookman Old Style" panose="02050604050505020204" pitchFamily="18" charset="0"/>
              </a:rPr>
              <a:t>, ST</a:t>
            </a:r>
            <a:r>
              <a:rPr lang="en-US" sz="1600" baseline="-25000" dirty="0">
                <a:latin typeface="Bookman Old Style" panose="02050604050505020204" pitchFamily="18" charset="0"/>
              </a:rPr>
              <a:t>B</a:t>
            </a:r>
            <a:r>
              <a:rPr lang="en-US" sz="1600" dirty="0">
                <a:latin typeface="Bookman Old Style" panose="02050604050505020204" pitchFamily="18" charset="0"/>
              </a:rPr>
              <a:t>, ST</a:t>
            </a:r>
            <a:r>
              <a:rPr lang="en-US" sz="1600" baseline="-25000" dirty="0">
                <a:latin typeface="Bookman Old Style" panose="02050604050505020204" pitchFamily="18" charset="0"/>
              </a:rPr>
              <a:t>C</a:t>
            </a:r>
            <a:r>
              <a:rPr lang="en-US" sz="1600" dirty="0">
                <a:latin typeface="Bookman Old Style" panose="02050604050505020204" pitchFamily="18" charset="0"/>
              </a:rPr>
              <a:t>… ST</a:t>
            </a:r>
            <a:r>
              <a:rPr lang="en-US" sz="1600" baseline="-25000" dirty="0">
                <a:latin typeface="Bookman Old Style" panose="02050604050505020204" pitchFamily="18" charset="0"/>
              </a:rPr>
              <a:t>N</a:t>
            </a:r>
            <a:r>
              <a:rPr lang="en-US" sz="1600" dirty="0">
                <a:latin typeface="Bookman Old Style" panose="02050604050505020204" pitchFamily="18" charset="0"/>
              </a:rPr>
              <a:t>)</a:t>
            </a:r>
            <a:endParaRPr lang="es-ES" sz="2000" cap="none" dirty="0">
              <a:latin typeface="Bookman Old Style" panose="02050604050505020204" pitchFamily="18" charset="0"/>
              <a:cs typeface="Adobe Hebrew" panose="02040503050201020203" pitchFamily="18" charset="-79"/>
            </a:endParaRPr>
          </a:p>
          <a:p>
            <a:pPr marL="342900" indent="-342900" algn="ctr">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p:txBody>
      </p:sp>
      <p:sp>
        <p:nvSpPr>
          <p:cNvPr id="15" name="Marcador de contenido 4"/>
          <p:cNvSpPr txBox="1">
            <a:spLocks/>
          </p:cNvSpPr>
          <p:nvPr/>
        </p:nvSpPr>
        <p:spPr>
          <a:xfrm>
            <a:off x="1105372" y="4145837"/>
            <a:ext cx="4583499" cy="3491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s-ES" sz="1600" cap="none" dirty="0">
                <a:latin typeface="Bookman Old Style" panose="02050604050505020204" pitchFamily="18" charset="0"/>
                <a:cs typeface="Adobe Hebrew" panose="02040503050201020203" pitchFamily="18" charset="-79"/>
              </a:rPr>
              <a:t>Comp (ST</a:t>
            </a:r>
            <a:r>
              <a:rPr lang="es-ES" sz="1100" cap="none" dirty="0">
                <a:latin typeface="Bookman Old Style" panose="02050604050505020204" pitchFamily="18" charset="0"/>
                <a:cs typeface="Adobe Hebrew" panose="02040503050201020203" pitchFamily="18" charset="-79"/>
              </a:rPr>
              <a:t>A</a:t>
            </a:r>
            <a:r>
              <a:rPr lang="es-ES" sz="1600" cap="none" dirty="0">
                <a:latin typeface="Bookman Old Style" panose="02050604050505020204" pitchFamily="18" charset="0"/>
                <a:cs typeface="Adobe Hebrew" panose="02040503050201020203" pitchFamily="18" charset="-79"/>
              </a:rPr>
              <a:t>, ST</a:t>
            </a:r>
            <a:r>
              <a:rPr lang="es-ES" sz="1100" cap="none" dirty="0">
                <a:latin typeface="Bookman Old Style" panose="02050604050505020204" pitchFamily="18" charset="0"/>
                <a:cs typeface="Adobe Hebrew" panose="02040503050201020203" pitchFamily="18" charset="-79"/>
              </a:rPr>
              <a:t>B</a:t>
            </a:r>
            <a:r>
              <a:rPr lang="es-ES" sz="1600" cap="none" dirty="0">
                <a:latin typeface="Bookman Old Style" panose="02050604050505020204" pitchFamily="18" charset="0"/>
                <a:cs typeface="Adobe Hebrew" panose="02040503050201020203" pitchFamily="18" charset="-79"/>
              </a:rPr>
              <a:t>) = 1, si ST</a:t>
            </a:r>
            <a:r>
              <a:rPr lang="es-ES" sz="1100" cap="none" dirty="0">
                <a:latin typeface="Bookman Old Style" panose="02050604050505020204" pitchFamily="18" charset="0"/>
                <a:cs typeface="Adobe Hebrew" panose="02040503050201020203" pitchFamily="18" charset="-79"/>
              </a:rPr>
              <a:t>A</a:t>
            </a:r>
            <a:r>
              <a:rPr lang="es-ES" sz="1600" cap="none" dirty="0">
                <a:latin typeface="Bookman Old Style" panose="02050604050505020204" pitchFamily="18" charset="0"/>
                <a:cs typeface="Adobe Hebrew" panose="02040503050201020203" pitchFamily="18" charset="-79"/>
              </a:rPr>
              <a:t> = ST</a:t>
            </a:r>
            <a:r>
              <a:rPr lang="es-ES" sz="1100" cap="none" dirty="0">
                <a:latin typeface="Bookman Old Style" panose="02050604050505020204" pitchFamily="18" charset="0"/>
                <a:cs typeface="Adobe Hebrew" panose="02040503050201020203" pitchFamily="18" charset="-79"/>
              </a:rPr>
              <a:t>B</a:t>
            </a:r>
            <a:r>
              <a:rPr lang="es-ES" sz="1600" cap="none" dirty="0">
                <a:latin typeface="Bookman Old Style" panose="02050604050505020204" pitchFamily="18" charset="0"/>
                <a:cs typeface="Adobe Hebrew" panose="02040503050201020203" pitchFamily="18" charset="-79"/>
              </a:rPr>
              <a:t> </a:t>
            </a:r>
            <a:endParaRPr lang="es-ES" sz="2000" cap="none" dirty="0">
              <a:latin typeface="Bookman Old Style" panose="02050604050505020204" pitchFamily="18" charset="0"/>
              <a:cs typeface="Adobe Hebrew" panose="02040503050201020203" pitchFamily="18" charset="-79"/>
            </a:endParaRPr>
          </a:p>
          <a:p>
            <a:pPr marL="342900" indent="-342900" algn="ctr">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p:txBody>
      </p:sp>
      <p:sp>
        <p:nvSpPr>
          <p:cNvPr id="16" name="Marcador de contenido 4">
            <a:extLst>
              <a:ext uri="{FF2B5EF4-FFF2-40B4-BE49-F238E27FC236}">
                <a16:creationId xmlns:a16="http://schemas.microsoft.com/office/drawing/2014/main" id="{965B1C07-2F85-4D69-8ABA-C20CF31761D8}"/>
              </a:ext>
            </a:extLst>
          </p:cNvPr>
          <p:cNvSpPr txBox="1">
            <a:spLocks/>
          </p:cNvSpPr>
          <p:nvPr/>
        </p:nvSpPr>
        <p:spPr>
          <a:xfrm>
            <a:off x="5858004" y="4134821"/>
            <a:ext cx="5130241" cy="3491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s-ES" sz="1600" cap="none" dirty="0">
                <a:latin typeface="Bookman Old Style" panose="02050604050505020204" pitchFamily="18" charset="0"/>
                <a:cs typeface="Adobe Hebrew" panose="02040503050201020203" pitchFamily="18" charset="-79"/>
              </a:rPr>
              <a:t> Comp (ST</a:t>
            </a:r>
            <a:r>
              <a:rPr lang="es-ES" sz="1100" cap="none" dirty="0">
                <a:latin typeface="Bookman Old Style" panose="02050604050505020204" pitchFamily="18" charset="0"/>
                <a:cs typeface="Adobe Hebrew" panose="02040503050201020203" pitchFamily="18" charset="-79"/>
              </a:rPr>
              <a:t>A, </a:t>
            </a:r>
            <a:r>
              <a:rPr lang="es-ES" sz="1600" cap="none" dirty="0">
                <a:latin typeface="Bookman Old Style" panose="02050604050505020204" pitchFamily="18" charset="0"/>
                <a:cs typeface="Adobe Hebrew" panose="02040503050201020203" pitchFamily="18" charset="-79"/>
              </a:rPr>
              <a:t>ST</a:t>
            </a:r>
            <a:r>
              <a:rPr lang="es-ES" sz="1100" cap="none" dirty="0">
                <a:latin typeface="Bookman Old Style" panose="02050604050505020204" pitchFamily="18" charset="0"/>
                <a:cs typeface="Adobe Hebrew" panose="02040503050201020203" pitchFamily="18" charset="-79"/>
              </a:rPr>
              <a:t>B</a:t>
            </a:r>
            <a:r>
              <a:rPr lang="es-ES" sz="1600" cap="none" dirty="0">
                <a:latin typeface="Bookman Old Style" panose="02050604050505020204" pitchFamily="18" charset="0"/>
                <a:cs typeface="Adobe Hebrew" panose="02040503050201020203" pitchFamily="18" charset="-79"/>
              </a:rPr>
              <a:t> ) = 0, en otros casos</a:t>
            </a:r>
          </a:p>
          <a:p>
            <a:pPr marL="342900" indent="-342900" algn="ctr">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lgn="ctr">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p:txBody>
      </p:sp>
      <p:sp>
        <p:nvSpPr>
          <p:cNvPr id="17" name="Marcador de contenido 4">
            <a:extLst>
              <a:ext uri="{FF2B5EF4-FFF2-40B4-BE49-F238E27FC236}">
                <a16:creationId xmlns:a16="http://schemas.microsoft.com/office/drawing/2014/main" id="{1E6F2E68-C3B3-4A92-8D68-EB7C8CE0BA6A}"/>
              </a:ext>
            </a:extLst>
          </p:cNvPr>
          <p:cNvSpPr txBox="1">
            <a:spLocks/>
          </p:cNvSpPr>
          <p:nvPr/>
        </p:nvSpPr>
        <p:spPr>
          <a:xfrm>
            <a:off x="5858004" y="4716560"/>
            <a:ext cx="6161398" cy="3491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US" sz="1600" dirty="0">
                <a:latin typeface="Bookman Old Style" panose="02050604050505020204" pitchFamily="18" charset="0"/>
              </a:rPr>
              <a:t> </a:t>
            </a:r>
            <a:r>
              <a:rPr lang="en-US" sz="1400" dirty="0">
                <a:latin typeface="Bookman Old Style" panose="02050604050505020204" pitchFamily="18" charset="0"/>
              </a:rPr>
              <a:t>ST</a:t>
            </a:r>
            <a:r>
              <a:rPr lang="en-US" sz="1400" baseline="-25000" dirty="0">
                <a:latin typeface="Bookman Old Style" panose="02050604050505020204" pitchFamily="18" charset="0"/>
              </a:rPr>
              <a:t>(</a:t>
            </a:r>
            <a:r>
              <a:rPr lang="en-US" sz="1400" baseline="-25000" dirty="0" err="1">
                <a:latin typeface="Bookman Old Style" panose="02050604050505020204" pitchFamily="18" charset="0"/>
              </a:rPr>
              <a:t>ASISTENTE_his</a:t>
            </a:r>
            <a:r>
              <a:rPr lang="en-US" sz="1400" baseline="-25000" dirty="0">
                <a:latin typeface="Bookman Old Style" panose="02050604050505020204" pitchFamily="18" charset="0"/>
              </a:rPr>
              <a:t>)</a:t>
            </a:r>
            <a:r>
              <a:rPr lang="en-US" sz="1400" dirty="0">
                <a:latin typeface="Bookman Old Style" panose="02050604050505020204" pitchFamily="18" charset="0"/>
              </a:rPr>
              <a:t> = {MULTIMEDIA, COMUNICACIONES)</a:t>
            </a:r>
            <a:endParaRPr lang="es-ES" sz="1400" cap="none" dirty="0">
              <a:latin typeface="Bookman Old Style" panose="02050604050505020204" pitchFamily="18" charset="0"/>
              <a:cs typeface="Adobe Hebrew" panose="02040503050201020203" pitchFamily="18" charset="-79"/>
            </a:endParaRPr>
          </a:p>
          <a:p>
            <a:pPr marL="342900" indent="-342900" algn="ctr">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lgn="ctr">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p:txBody>
      </p:sp>
      <p:sp>
        <p:nvSpPr>
          <p:cNvPr id="14" name="CuadroTexto 13">
            <a:extLst>
              <a:ext uri="{FF2B5EF4-FFF2-40B4-BE49-F238E27FC236}">
                <a16:creationId xmlns:a16="http://schemas.microsoft.com/office/drawing/2014/main" id="{BF7A2155-9F34-4561-98CA-3A25AEA370DB}"/>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11/35</a:t>
            </a:r>
          </a:p>
        </p:txBody>
      </p:sp>
    </p:spTree>
    <p:extLst>
      <p:ext uri="{BB962C8B-B14F-4D97-AF65-F5344CB8AC3E}">
        <p14:creationId xmlns:p14="http://schemas.microsoft.com/office/powerpoint/2010/main" val="3477668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4"/>
          <p:cNvSpPr txBox="1">
            <a:spLocks/>
          </p:cNvSpPr>
          <p:nvPr/>
        </p:nvSpPr>
        <p:spPr>
          <a:xfrm>
            <a:off x="813030" y="943683"/>
            <a:ext cx="10237234" cy="37092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Colocación de características en el lugar más adecuado gracias al </a:t>
            </a:r>
            <a:r>
              <a:rPr lang="es-ES" sz="2000" b="1" cap="none" dirty="0">
                <a:latin typeface="Bookman Old Style" panose="02050604050505020204" pitchFamily="18" charset="0"/>
                <a:cs typeface="Adobe Hebrew" panose="02040503050201020203" pitchFamily="18" charset="-79"/>
              </a:rPr>
              <a:t>algoritmo de variabilidad dinámica</a:t>
            </a:r>
            <a:r>
              <a:rPr lang="es-ES" sz="2000"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contemplan cinco posibles escenarios para añadir características de forma dinámica.</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2</a:t>
            </a:r>
            <a:r>
              <a:rPr lang="es-ES" sz="2000" cap="none" dirty="0">
                <a:latin typeface="Bookman Old Style" panose="02050604050505020204" pitchFamily="18" charset="0"/>
                <a:cs typeface="Adobe Hebrew" panose="02040503050201020203" pitchFamily="18" charset="-79"/>
              </a:rPr>
              <a:t>: Ocurre cuando insertamos una característica en un árbol de variabilidad donde el lugar de inserción no tiene hijos.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3</a:t>
            </a:r>
            <a:r>
              <a:rPr lang="es-ES" sz="2000" cap="none" dirty="0">
                <a:latin typeface="Bookman Old Style" panose="02050604050505020204" pitchFamily="18" charset="0"/>
                <a:cs typeface="Adobe Hebrew" panose="02040503050201020203" pitchFamily="18" charset="-79"/>
              </a:rPr>
              <a:t>: Ocurre cuando insertamos una característica en un árbol de variabilidad donde el lugar de inserción tiene hijos previamente.</a:t>
            </a:r>
            <a:endParaRPr lang="es-ES" sz="1500" dirty="0"/>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2" name="Marcador de contenido 4"/>
          <p:cNvSpPr txBox="1">
            <a:spLocks/>
          </p:cNvSpPr>
          <p:nvPr/>
        </p:nvSpPr>
        <p:spPr>
          <a:xfrm>
            <a:off x="811007" y="1745597"/>
            <a:ext cx="10056377" cy="30930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2</a:t>
            </a:r>
          </a:p>
          <a:p>
            <a:pPr algn="ctr"/>
            <a:r>
              <a:rPr lang="es-ES" sz="1600" dirty="0"/>
              <a:t>Clasificación de características en un árbol de variabilidad</a:t>
            </a:r>
          </a:p>
        </p:txBody>
      </p:sp>
      <p:sp>
        <p:nvSpPr>
          <p:cNvPr id="9" name="Rectángulo redondeado 8"/>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Clasificación basada en supertipos</a:t>
            </a:r>
            <a:endParaRPr lang="es-ES" sz="1600" dirty="0"/>
          </a:p>
        </p:txBody>
      </p:sp>
      <p:sp>
        <p:nvSpPr>
          <p:cNvPr id="10"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11" name="CuadroTexto 10">
            <a:extLst>
              <a:ext uri="{FF2B5EF4-FFF2-40B4-BE49-F238E27FC236}">
                <a16:creationId xmlns:a16="http://schemas.microsoft.com/office/drawing/2014/main" id="{EA32E35F-2043-4A9A-8BA5-6FE124619663}"/>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12/35</a:t>
            </a:r>
          </a:p>
        </p:txBody>
      </p:sp>
    </p:spTree>
    <p:extLst>
      <p:ext uri="{BB962C8B-B14F-4D97-AF65-F5344CB8AC3E}">
        <p14:creationId xmlns:p14="http://schemas.microsoft.com/office/powerpoint/2010/main" val="321044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4"/>
          <p:cNvSpPr txBox="1">
            <a:spLocks/>
          </p:cNvSpPr>
          <p:nvPr/>
        </p:nvSpPr>
        <p:spPr>
          <a:xfrm>
            <a:off x="813030" y="943683"/>
            <a:ext cx="10237234" cy="37092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Colocación de características en el lugar más adecuado gracias al </a:t>
            </a:r>
            <a:r>
              <a:rPr lang="es-ES" sz="2000" b="1" cap="none" dirty="0">
                <a:latin typeface="Bookman Old Style" panose="02050604050505020204" pitchFamily="18" charset="0"/>
                <a:cs typeface="Adobe Hebrew" panose="02040503050201020203" pitchFamily="18" charset="-79"/>
              </a:rPr>
              <a:t>algoritmo de variabilidad dinámica</a:t>
            </a:r>
            <a:r>
              <a:rPr lang="es-ES" sz="2000"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contemplan cinco posibles escenarios para añadir características de forma dinámica.</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2</a:t>
            </a:r>
            <a:r>
              <a:rPr lang="es-ES" sz="2000" cap="none" dirty="0">
                <a:latin typeface="Bookman Old Style" panose="02050604050505020204" pitchFamily="18" charset="0"/>
                <a:cs typeface="Adobe Hebrew" panose="02040503050201020203" pitchFamily="18" charset="-79"/>
              </a:rPr>
              <a:t>: Ocurre cuando insertamos una característica en un árbol de variabilidad donde el lugar de inserción no tiene hijos.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3</a:t>
            </a:r>
            <a:r>
              <a:rPr lang="es-ES" sz="2000" cap="none" dirty="0">
                <a:latin typeface="Bookman Old Style" panose="02050604050505020204" pitchFamily="18" charset="0"/>
                <a:cs typeface="Adobe Hebrew" panose="02040503050201020203" pitchFamily="18" charset="-79"/>
              </a:rPr>
              <a:t>: Ocurre cuando insertamos una característica en un árbol de variabilidad donde el lugar de inserción tiene hijos previamente.</a:t>
            </a:r>
            <a:endParaRPr lang="es-ES" sz="1500" dirty="0"/>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2" name="Marcador de contenido 4"/>
          <p:cNvSpPr txBox="1">
            <a:spLocks/>
          </p:cNvSpPr>
          <p:nvPr/>
        </p:nvSpPr>
        <p:spPr>
          <a:xfrm>
            <a:off x="811007" y="1745597"/>
            <a:ext cx="10056377" cy="30930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2</a:t>
            </a:r>
          </a:p>
          <a:p>
            <a:pPr algn="ctr"/>
            <a:r>
              <a:rPr lang="es-ES" sz="1600" dirty="0"/>
              <a:t>Clasificación de características en un árbol de variabilidad</a:t>
            </a:r>
          </a:p>
        </p:txBody>
      </p:sp>
      <p:sp>
        <p:nvSpPr>
          <p:cNvPr id="9" name="Rectángulo redondeado 8"/>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Clasificación basada en supertipos</a:t>
            </a:r>
            <a:endParaRPr lang="es-ES" sz="1600" dirty="0"/>
          </a:p>
        </p:txBody>
      </p:sp>
      <p:pic>
        <p:nvPicPr>
          <p:cNvPr id="14" name="Imagen 13"/>
          <p:cNvPicPr/>
          <p:nvPr/>
        </p:nvPicPr>
        <p:blipFill>
          <a:blip r:embed="rId4"/>
          <a:stretch>
            <a:fillRect/>
          </a:stretch>
        </p:blipFill>
        <p:spPr>
          <a:xfrm>
            <a:off x="1324616" y="1131136"/>
            <a:ext cx="9299984" cy="4177171"/>
          </a:xfrm>
          <a:prstGeom prst="rect">
            <a:avLst/>
          </a:prstGeom>
        </p:spPr>
      </p:pic>
      <p:sp>
        <p:nvSpPr>
          <p:cNvPr id="10"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13" name="CuadroTexto 12">
            <a:extLst>
              <a:ext uri="{FF2B5EF4-FFF2-40B4-BE49-F238E27FC236}">
                <a16:creationId xmlns:a16="http://schemas.microsoft.com/office/drawing/2014/main" id="{315AAE36-60B7-4811-9B41-10BE2101F14F}"/>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12/35</a:t>
            </a:r>
          </a:p>
        </p:txBody>
      </p:sp>
    </p:spTree>
    <p:extLst>
      <p:ext uri="{BB962C8B-B14F-4D97-AF65-F5344CB8AC3E}">
        <p14:creationId xmlns:p14="http://schemas.microsoft.com/office/powerpoint/2010/main" val="6359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4"/>
          <p:cNvSpPr txBox="1">
            <a:spLocks/>
          </p:cNvSpPr>
          <p:nvPr/>
        </p:nvSpPr>
        <p:spPr>
          <a:xfrm>
            <a:off x="813030" y="943683"/>
            <a:ext cx="10237234" cy="37092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Colocación de características en el lugar más adecuado gracias al </a:t>
            </a:r>
            <a:r>
              <a:rPr lang="es-ES" sz="2000" b="1" cap="none" dirty="0">
                <a:latin typeface="Bookman Old Style" panose="02050604050505020204" pitchFamily="18" charset="0"/>
                <a:cs typeface="Adobe Hebrew" panose="02040503050201020203" pitchFamily="18" charset="-79"/>
              </a:rPr>
              <a:t>algoritmo de variabilidad dinámica</a:t>
            </a:r>
            <a:r>
              <a:rPr lang="es-ES" sz="2000"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contemplan cinco posibles escenarios para añadir características de forma dinámica.</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2</a:t>
            </a:r>
            <a:r>
              <a:rPr lang="es-ES" sz="2000" cap="none" dirty="0">
                <a:latin typeface="Bookman Old Style" panose="02050604050505020204" pitchFamily="18" charset="0"/>
                <a:cs typeface="Adobe Hebrew" panose="02040503050201020203" pitchFamily="18" charset="-79"/>
              </a:rPr>
              <a:t>: Ocurre cuando insertamos una característica en un árbol de variabilidad donde el lugar de inserción no tiene hijos.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3</a:t>
            </a:r>
            <a:r>
              <a:rPr lang="es-ES" sz="2000" cap="none" dirty="0">
                <a:latin typeface="Bookman Old Style" panose="02050604050505020204" pitchFamily="18" charset="0"/>
                <a:cs typeface="Adobe Hebrew" panose="02040503050201020203" pitchFamily="18" charset="-79"/>
              </a:rPr>
              <a:t>: Ocurre cuando insertamos una característica en un árbol de variabilidad donde el lugar de inserción tiene hijos previamente.</a:t>
            </a:r>
            <a:endParaRPr lang="es-ES" sz="1500" dirty="0"/>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2" name="Marcador de contenido 4"/>
          <p:cNvSpPr txBox="1">
            <a:spLocks/>
          </p:cNvSpPr>
          <p:nvPr/>
        </p:nvSpPr>
        <p:spPr>
          <a:xfrm>
            <a:off x="811007" y="1745597"/>
            <a:ext cx="10056377" cy="30930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2</a:t>
            </a:r>
          </a:p>
          <a:p>
            <a:pPr algn="ctr"/>
            <a:r>
              <a:rPr lang="es-ES" sz="1600" dirty="0"/>
              <a:t>Clasificación de características en un árbol de variabilidad</a:t>
            </a:r>
          </a:p>
        </p:txBody>
      </p:sp>
      <p:sp>
        <p:nvSpPr>
          <p:cNvPr id="9" name="Rectángulo redondeado 8"/>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Clasificación basada en supertipos</a:t>
            </a:r>
            <a:endParaRPr lang="es-ES" sz="1600" dirty="0"/>
          </a:p>
        </p:txBody>
      </p:sp>
      <p:sp>
        <p:nvSpPr>
          <p:cNvPr id="10"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13" name="CuadroTexto 12">
            <a:extLst>
              <a:ext uri="{FF2B5EF4-FFF2-40B4-BE49-F238E27FC236}">
                <a16:creationId xmlns:a16="http://schemas.microsoft.com/office/drawing/2014/main" id="{8E6CD505-649E-4728-B72A-855A9E149D24}"/>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12/35</a:t>
            </a:r>
          </a:p>
        </p:txBody>
      </p:sp>
      <p:pic>
        <p:nvPicPr>
          <p:cNvPr id="4" name="Imagen 3">
            <a:extLst>
              <a:ext uri="{FF2B5EF4-FFF2-40B4-BE49-F238E27FC236}">
                <a16:creationId xmlns:a16="http://schemas.microsoft.com/office/drawing/2014/main" id="{1ED815AD-3B20-4C57-B81A-EB22117945B4}"/>
              </a:ext>
            </a:extLst>
          </p:cNvPr>
          <p:cNvPicPr>
            <a:picLocks noChangeAspect="1"/>
          </p:cNvPicPr>
          <p:nvPr/>
        </p:nvPicPr>
        <p:blipFill>
          <a:blip r:embed="rId4"/>
          <a:stretch>
            <a:fillRect/>
          </a:stretch>
        </p:blipFill>
        <p:spPr>
          <a:xfrm>
            <a:off x="1748996" y="1131135"/>
            <a:ext cx="8503636" cy="3984561"/>
          </a:xfrm>
          <a:prstGeom prst="rect">
            <a:avLst/>
          </a:prstGeom>
        </p:spPr>
      </p:pic>
    </p:spTree>
    <p:extLst>
      <p:ext uri="{BB962C8B-B14F-4D97-AF65-F5344CB8AC3E}">
        <p14:creationId xmlns:p14="http://schemas.microsoft.com/office/powerpoint/2010/main" val="153931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4"/>
          <p:cNvSpPr txBox="1">
            <a:spLocks/>
          </p:cNvSpPr>
          <p:nvPr/>
        </p:nvSpPr>
        <p:spPr>
          <a:xfrm>
            <a:off x="813030" y="943683"/>
            <a:ext cx="10237234" cy="37092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Colocación de características en el lugar más adecuado gracias al </a:t>
            </a:r>
            <a:r>
              <a:rPr lang="es-ES" sz="2000" b="1" cap="none" dirty="0">
                <a:latin typeface="Bookman Old Style" panose="02050604050505020204" pitchFamily="18" charset="0"/>
                <a:cs typeface="Adobe Hebrew" panose="02040503050201020203" pitchFamily="18" charset="-79"/>
              </a:rPr>
              <a:t>algoritmo de variabilidad dinámica</a:t>
            </a:r>
            <a:r>
              <a:rPr lang="es-ES" sz="2000"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contemplan cinco posibles escenarios para añadir características de forma dinámica.</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4</a:t>
            </a:r>
            <a:r>
              <a:rPr lang="es-ES" sz="2000" cap="none" dirty="0">
                <a:latin typeface="Bookman Old Style" panose="02050604050505020204" pitchFamily="18" charset="0"/>
                <a:cs typeface="Adobe Hebrew" panose="02040503050201020203" pitchFamily="18" charset="-79"/>
              </a:rPr>
              <a:t>: Sucede cuando existen varios lugares de inserción y en este caso seleccionamos aquella rama del árbol de variabilidad con mayor número de supertipos coincidentes.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5</a:t>
            </a:r>
            <a:r>
              <a:rPr lang="es-ES" sz="2000" cap="none" dirty="0">
                <a:latin typeface="Bookman Old Style" panose="02050604050505020204" pitchFamily="18" charset="0"/>
                <a:cs typeface="Adobe Hebrew" panose="02040503050201020203" pitchFamily="18" charset="-79"/>
              </a:rPr>
              <a:t>: Sucede cuando existen varios lugares de inserción con máximo número de supertipos coincidentes, se escoge la rama más descargada para mantener el equilibrio del árbol.</a:t>
            </a:r>
          </a:p>
          <a:p>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500" dirty="0"/>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2" name="Marcador de contenido 4"/>
          <p:cNvSpPr txBox="1">
            <a:spLocks/>
          </p:cNvSpPr>
          <p:nvPr/>
        </p:nvSpPr>
        <p:spPr>
          <a:xfrm>
            <a:off x="811007" y="1745597"/>
            <a:ext cx="10056377" cy="30930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2</a:t>
            </a:r>
          </a:p>
          <a:p>
            <a:pPr algn="ctr"/>
            <a:r>
              <a:rPr lang="es-ES" sz="1600" dirty="0"/>
              <a:t>Clasificación de características en un árbol de variabilidad</a:t>
            </a:r>
          </a:p>
        </p:txBody>
      </p:sp>
      <p:sp>
        <p:nvSpPr>
          <p:cNvPr id="9" name="Rectángulo redondeado 8"/>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Clasificación basada en supertipos</a:t>
            </a:r>
            <a:endParaRPr lang="es-ES" sz="1600" dirty="0"/>
          </a:p>
        </p:txBody>
      </p:sp>
      <p:sp>
        <p:nvSpPr>
          <p:cNvPr id="10"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pic>
        <p:nvPicPr>
          <p:cNvPr id="11" name="Imagen 10">
            <a:extLst>
              <a:ext uri="{FF2B5EF4-FFF2-40B4-BE49-F238E27FC236}">
                <a16:creationId xmlns:a16="http://schemas.microsoft.com/office/drawing/2014/main" id="{6CD0A5A1-8082-4123-94CF-E003D88672F8}"/>
              </a:ext>
            </a:extLst>
          </p:cNvPr>
          <p:cNvPicPr/>
          <p:nvPr/>
        </p:nvPicPr>
        <p:blipFill>
          <a:blip r:embed="rId4"/>
          <a:stretch>
            <a:fillRect/>
          </a:stretch>
        </p:blipFill>
        <p:spPr>
          <a:xfrm>
            <a:off x="1346642" y="1437485"/>
            <a:ext cx="8640109" cy="3709237"/>
          </a:xfrm>
          <a:prstGeom prst="rect">
            <a:avLst/>
          </a:prstGeom>
        </p:spPr>
      </p:pic>
      <p:sp>
        <p:nvSpPr>
          <p:cNvPr id="14" name="CuadroTexto 13">
            <a:extLst>
              <a:ext uri="{FF2B5EF4-FFF2-40B4-BE49-F238E27FC236}">
                <a16:creationId xmlns:a16="http://schemas.microsoft.com/office/drawing/2014/main" id="{6347950C-6F16-4052-8959-1399B1437485}"/>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12/35</a:t>
            </a:r>
          </a:p>
        </p:txBody>
      </p:sp>
    </p:spTree>
    <p:extLst>
      <p:ext uri="{BB962C8B-B14F-4D97-AF65-F5344CB8AC3E}">
        <p14:creationId xmlns:p14="http://schemas.microsoft.com/office/powerpoint/2010/main" val="418093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4"/>
          <p:cNvSpPr txBox="1">
            <a:spLocks/>
          </p:cNvSpPr>
          <p:nvPr/>
        </p:nvSpPr>
        <p:spPr>
          <a:xfrm>
            <a:off x="813030" y="943683"/>
            <a:ext cx="10237234" cy="37092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Colocación de características en el lugar más adecuado gracias al </a:t>
            </a:r>
            <a:r>
              <a:rPr lang="es-ES" sz="2000" b="1" cap="none" dirty="0">
                <a:latin typeface="Bookman Old Style" panose="02050604050505020204" pitchFamily="18" charset="0"/>
                <a:cs typeface="Adobe Hebrew" panose="02040503050201020203" pitchFamily="18" charset="-79"/>
              </a:rPr>
              <a:t>algoritmo de variabilidad dinámica</a:t>
            </a:r>
            <a:r>
              <a:rPr lang="es-ES" sz="2000"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contemplan cinco posibles escenarios para añadir características de forma dinámica.</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4</a:t>
            </a:r>
            <a:r>
              <a:rPr lang="es-ES" sz="2000" cap="none" dirty="0">
                <a:latin typeface="Bookman Old Style" panose="02050604050505020204" pitchFamily="18" charset="0"/>
                <a:cs typeface="Adobe Hebrew" panose="02040503050201020203" pitchFamily="18" charset="-79"/>
              </a:rPr>
              <a:t>: Sucede cuando existen varios lugares de inserción y en este caso seleccionamos aquella rama del árbol de variabilidad con mayor número de supertipos coincidentes.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Escenario 5</a:t>
            </a:r>
            <a:r>
              <a:rPr lang="es-ES" sz="2000" cap="none" dirty="0">
                <a:latin typeface="Bookman Old Style" panose="02050604050505020204" pitchFamily="18" charset="0"/>
                <a:cs typeface="Adobe Hebrew" panose="02040503050201020203" pitchFamily="18" charset="-79"/>
              </a:rPr>
              <a:t>: Sucede cuando existen varios lugares de inserción con máximo número de supertipos coincidentes, se escoge la rama más descargada para mantener el equilibrio del árbol.</a:t>
            </a:r>
          </a:p>
          <a:p>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500" dirty="0"/>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2" name="Marcador de contenido 4"/>
          <p:cNvSpPr txBox="1">
            <a:spLocks/>
          </p:cNvSpPr>
          <p:nvPr/>
        </p:nvSpPr>
        <p:spPr>
          <a:xfrm>
            <a:off x="811007" y="1745597"/>
            <a:ext cx="10056377" cy="30930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2</a:t>
            </a:r>
          </a:p>
          <a:p>
            <a:pPr algn="ctr"/>
            <a:r>
              <a:rPr lang="es-ES" sz="1600" dirty="0"/>
              <a:t>Clasificación de características en un árbol de variabilidad</a:t>
            </a:r>
          </a:p>
        </p:txBody>
      </p:sp>
      <p:sp>
        <p:nvSpPr>
          <p:cNvPr id="9" name="Rectángulo redondeado 8"/>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Clasificación basada en supertipos</a:t>
            </a:r>
            <a:endParaRPr lang="es-ES" sz="1600" dirty="0"/>
          </a:p>
        </p:txBody>
      </p:sp>
      <p:sp>
        <p:nvSpPr>
          <p:cNvPr id="10"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13" name="CuadroTexto 12">
            <a:extLst>
              <a:ext uri="{FF2B5EF4-FFF2-40B4-BE49-F238E27FC236}">
                <a16:creationId xmlns:a16="http://schemas.microsoft.com/office/drawing/2014/main" id="{1399AF71-2EB5-45EB-8205-C4762662B4B6}"/>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12/35</a:t>
            </a:r>
          </a:p>
        </p:txBody>
      </p:sp>
      <p:pic>
        <p:nvPicPr>
          <p:cNvPr id="14" name="Imagen 13">
            <a:extLst>
              <a:ext uri="{FF2B5EF4-FFF2-40B4-BE49-F238E27FC236}">
                <a16:creationId xmlns:a16="http://schemas.microsoft.com/office/drawing/2014/main" id="{D2265EB8-0305-4D4B-ADD2-625ADC6453C9}"/>
              </a:ext>
            </a:extLst>
          </p:cNvPr>
          <p:cNvPicPr>
            <a:picLocks noChangeAspect="1"/>
          </p:cNvPicPr>
          <p:nvPr/>
        </p:nvPicPr>
        <p:blipFill>
          <a:blip r:embed="rId4"/>
          <a:stretch>
            <a:fillRect/>
          </a:stretch>
        </p:blipFill>
        <p:spPr>
          <a:xfrm>
            <a:off x="1738312" y="1557337"/>
            <a:ext cx="8715375" cy="3743325"/>
          </a:xfrm>
          <a:prstGeom prst="rect">
            <a:avLst/>
          </a:prstGeom>
        </p:spPr>
      </p:pic>
    </p:spTree>
    <p:extLst>
      <p:ext uri="{BB962C8B-B14F-4D97-AF65-F5344CB8AC3E}">
        <p14:creationId xmlns:p14="http://schemas.microsoft.com/office/powerpoint/2010/main" val="371035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p:cNvSpPr txBox="1">
            <a:spLocks/>
          </p:cNvSpPr>
          <p:nvPr/>
        </p:nvSpPr>
        <p:spPr>
          <a:xfrm>
            <a:off x="626914" y="809938"/>
            <a:ext cx="10718731" cy="35631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No se precisa el modelo de supertipos para eliminar características.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Sólo es necesario comprobar la lista de restricciones de la característica a eliminar.</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Los hijos de la característica a eliminar también desaparecen.</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comprobación final de restricciones se realiza con el </a:t>
            </a:r>
            <a:r>
              <a:rPr lang="es-ES" sz="2000" i="1" cap="none" dirty="0">
                <a:latin typeface="Bookman Old Style" panose="02050604050505020204" pitchFamily="18" charset="0"/>
                <a:cs typeface="Adobe Hebrew" panose="02040503050201020203" pitchFamily="18" charset="-79"/>
              </a:rPr>
              <a:t>solver</a:t>
            </a:r>
            <a:r>
              <a:rPr lang="es-ES" sz="2000" cap="none" dirty="0">
                <a:latin typeface="Bookman Old Style" panose="02050604050505020204" pitchFamily="18" charset="0"/>
                <a:cs typeface="Adobe Hebrew" panose="02040503050201020203" pitchFamily="18" charset="-79"/>
              </a:rPr>
              <a:t> o bien detenemos el proceso si el modelo de variabilidad no es válido.</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comprobador de restricciones distingue qué soluciones son válidas. </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 Restricciones “require” y “exclude”. </a:t>
            </a:r>
            <a:br>
              <a:rPr lang="es-ES" sz="2000" cap="none" dirty="0">
                <a:latin typeface="Bookman Old Style" panose="02050604050505020204" pitchFamily="18" charset="0"/>
                <a:cs typeface="Adobe Hebrew" panose="02040503050201020203" pitchFamily="18" charset="-79"/>
              </a:rPr>
            </a:br>
            <a:br>
              <a:rPr lang="es-ES" sz="2000" cap="none" dirty="0">
                <a:latin typeface="Bookman Old Style" panose="02050604050505020204" pitchFamily="18" charset="0"/>
                <a:cs typeface="Adobe Hebrew" panose="02040503050201020203" pitchFamily="18" charset="-79"/>
              </a:rPr>
            </a:br>
            <a:endParaRPr lang="es-ES" sz="1600" cap="none" dirty="0">
              <a:latin typeface="Bookman Old Style" panose="02050604050505020204" pitchFamily="18" charset="0"/>
              <a:cs typeface="Adobe Hebrew" panose="02040503050201020203" pitchFamily="18" charset="-79"/>
            </a:endParaRP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3. </a:t>
            </a:r>
          </a:p>
          <a:p>
            <a:pPr algn="ctr"/>
            <a:r>
              <a:rPr lang="es-ES" sz="1600" dirty="0"/>
              <a:t>Eliminación de características en un árbol de variabilidad</a:t>
            </a:r>
          </a:p>
        </p:txBody>
      </p:sp>
      <p:sp>
        <p:nvSpPr>
          <p:cNvPr id="8" name="Rectángulo redondeado 7"/>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Eliminación en cascada y restricciones</a:t>
            </a:r>
            <a:endParaRPr lang="es-ES" sz="1600" dirty="0"/>
          </a:p>
        </p:txBody>
      </p:sp>
      <p:pic>
        <p:nvPicPr>
          <p:cNvPr id="12" name="Imagen 11"/>
          <p:cNvPicPr>
            <a:picLocks noChangeAspect="1"/>
          </p:cNvPicPr>
          <p:nvPr/>
        </p:nvPicPr>
        <p:blipFill>
          <a:blip r:embed="rId4"/>
          <a:stretch>
            <a:fillRect/>
          </a:stretch>
        </p:blipFill>
        <p:spPr>
          <a:xfrm>
            <a:off x="1681629" y="4222672"/>
            <a:ext cx="8609299" cy="1446941"/>
          </a:xfrm>
          <a:prstGeom prst="rect">
            <a:avLst/>
          </a:prstGeom>
        </p:spPr>
      </p:pic>
      <p:sp>
        <p:nvSpPr>
          <p:cNvPr id="9"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11" name="CuadroTexto 10">
            <a:extLst>
              <a:ext uri="{FF2B5EF4-FFF2-40B4-BE49-F238E27FC236}">
                <a16:creationId xmlns:a16="http://schemas.microsoft.com/office/drawing/2014/main" id="{F61F4A28-FDE8-4B2F-8961-4854B2E31B95}"/>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13/35</a:t>
            </a:r>
          </a:p>
        </p:txBody>
      </p:sp>
    </p:spTree>
    <p:extLst>
      <p:ext uri="{BB962C8B-B14F-4D97-AF65-F5344CB8AC3E}">
        <p14:creationId xmlns:p14="http://schemas.microsoft.com/office/powerpoint/2010/main" val="1915763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18020F6-777D-49D6-93D3-E19EAE123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4"/>
          <p:cNvSpPr>
            <a:spLocks noGrp="1"/>
          </p:cNvSpPr>
          <p:nvPr>
            <p:ph type="title"/>
          </p:nvPr>
        </p:nvSpPr>
        <p:spPr>
          <a:xfrm>
            <a:off x="731106" y="171052"/>
            <a:ext cx="9778089" cy="484004"/>
          </a:xfrm>
        </p:spPr>
        <p:txBody>
          <a:bodyPr>
            <a:normAutofit/>
          </a:bodyPr>
          <a:lstStyle/>
          <a:p>
            <a:r>
              <a:rPr lang="es-ES" b="1" dirty="0">
                <a:solidFill>
                  <a:srgbClr val="FF0000"/>
                </a:solidFill>
              </a:rPr>
              <a:t>Contenido</a:t>
            </a:r>
            <a:endParaRPr lang="es-ES" dirty="0"/>
          </a:p>
        </p:txBody>
      </p:sp>
      <p:sp>
        <p:nvSpPr>
          <p:cNvPr id="7" name="Marcador de contenido 4"/>
          <p:cNvSpPr txBox="1">
            <a:spLocks/>
          </p:cNvSpPr>
          <p:nvPr/>
        </p:nvSpPr>
        <p:spPr>
          <a:xfrm>
            <a:off x="731106" y="918553"/>
            <a:ext cx="11191875" cy="41566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457200" indent="-457200">
              <a:buFont typeface="+mj-lt"/>
              <a:buAutoNum type="arabicPeriod"/>
            </a:pPr>
            <a:r>
              <a:rPr lang="es-ES" sz="3200" cap="none" dirty="0">
                <a:latin typeface="Bookman Old Style" panose="02050604050505020204" pitchFamily="18" charset="0"/>
                <a:cs typeface="Adobe Hebrew" panose="02040503050201020203" pitchFamily="18" charset="-79"/>
              </a:rPr>
              <a:t>Motivación</a:t>
            </a:r>
          </a:p>
          <a:p>
            <a:pPr marL="457200" indent="-457200">
              <a:buFont typeface="+mj-lt"/>
              <a:buAutoNum type="arabicPeriod"/>
            </a:pPr>
            <a:r>
              <a:rPr lang="es-ES" sz="3200" cap="none" dirty="0">
                <a:latin typeface="Bookman Old Style" panose="02050604050505020204" pitchFamily="18" charset="0"/>
                <a:cs typeface="Adobe Hebrew" panose="02040503050201020203" pitchFamily="18" charset="-79"/>
              </a:rPr>
              <a:t>Estado del arte</a:t>
            </a:r>
          </a:p>
          <a:p>
            <a:pPr marL="457200" indent="-457200">
              <a:buFont typeface="+mj-lt"/>
              <a:buAutoNum type="arabicPeriod"/>
            </a:pPr>
            <a:r>
              <a:rPr lang="es-ES" sz="3200" cap="none" dirty="0">
                <a:latin typeface="Bookman Old Style" panose="02050604050505020204" pitchFamily="18" charset="0"/>
                <a:cs typeface="Adobe Hebrew" panose="02040503050201020203" pitchFamily="18" charset="-79"/>
              </a:rPr>
              <a:t>Planteamiento del problema</a:t>
            </a:r>
          </a:p>
          <a:p>
            <a:pPr marL="457200" indent="-457200">
              <a:buFont typeface="+mj-lt"/>
              <a:buAutoNum type="arabicPeriod"/>
            </a:pPr>
            <a:r>
              <a:rPr lang="es-ES" sz="3200" cap="none" dirty="0">
                <a:latin typeface="Bookman Old Style" panose="02050604050505020204" pitchFamily="18" charset="0"/>
                <a:cs typeface="Adobe Hebrew" panose="02040503050201020203" pitchFamily="18" charset="-79"/>
              </a:rPr>
              <a:t>Solución propuesta</a:t>
            </a:r>
          </a:p>
          <a:p>
            <a:pPr marL="457200" indent="-457200">
              <a:buFont typeface="+mj-lt"/>
              <a:buAutoNum type="arabicPeriod"/>
            </a:pPr>
            <a:r>
              <a:rPr lang="es-ES" sz="3200" cap="none" dirty="0">
                <a:latin typeface="Bookman Old Style" panose="02050604050505020204" pitchFamily="18" charset="0"/>
                <a:cs typeface="Adobe Hebrew" panose="02040503050201020203" pitchFamily="18" charset="-79"/>
              </a:rPr>
              <a:t>Experimentación</a:t>
            </a:r>
          </a:p>
          <a:p>
            <a:pPr marL="457200" indent="-457200">
              <a:buFont typeface="+mj-lt"/>
              <a:buAutoNum type="arabicPeriod"/>
            </a:pPr>
            <a:r>
              <a:rPr lang="es-ES" sz="3200" cap="none" dirty="0">
                <a:latin typeface="Bookman Old Style" panose="02050604050505020204" pitchFamily="18" charset="0"/>
                <a:cs typeface="Adobe Hebrew" panose="02040503050201020203" pitchFamily="18" charset="-79"/>
              </a:rPr>
              <a:t>Conclusiones y trabajos futuros</a:t>
            </a:r>
          </a:p>
          <a:p>
            <a:pPr marL="457200" indent="-457200">
              <a:buFont typeface="+mj-lt"/>
              <a:buAutoNum type="arabicPeriod"/>
            </a:pPr>
            <a:r>
              <a:rPr lang="es-ES" sz="3200" cap="none" dirty="0">
                <a:latin typeface="Bookman Old Style" panose="02050604050505020204" pitchFamily="18" charset="0"/>
                <a:cs typeface="Adobe Hebrew" panose="02040503050201020203" pitchFamily="18" charset="-79"/>
              </a:rPr>
              <a:t>Publicaciones</a:t>
            </a:r>
            <a:endParaRPr lang="es-ES" sz="3200" dirty="0">
              <a:latin typeface="Bookman Old Style" panose="02050604050505020204" pitchFamily="18" charset="0"/>
              <a:cs typeface="Adobe Hebrew" panose="02040503050201020203" pitchFamily="18" charset="-79"/>
            </a:endParaRPr>
          </a:p>
        </p:txBody>
      </p:sp>
      <p:sp>
        <p:nvSpPr>
          <p:cNvPr id="8" name="CuadroTexto 7">
            <a:extLst>
              <a:ext uri="{FF2B5EF4-FFF2-40B4-BE49-F238E27FC236}">
                <a16:creationId xmlns:a16="http://schemas.microsoft.com/office/drawing/2014/main" id="{85088E9E-102A-4C6A-859A-893141E550CD}"/>
              </a:ext>
            </a:extLst>
          </p:cNvPr>
          <p:cNvSpPr txBox="1"/>
          <p:nvPr/>
        </p:nvSpPr>
        <p:spPr>
          <a:xfrm>
            <a:off x="11155680" y="6459785"/>
            <a:ext cx="1036320" cy="307777"/>
          </a:xfrm>
          <a:prstGeom prst="rect">
            <a:avLst/>
          </a:prstGeom>
          <a:noFill/>
        </p:spPr>
        <p:txBody>
          <a:bodyPr wrap="square" rtlCol="0">
            <a:spAutoFit/>
          </a:bodyPr>
          <a:lstStyle/>
          <a:p>
            <a:pPr algn="r"/>
            <a:fld id="{1908B627-F0AA-4C9D-B919-84B994CE2213}" type="slidenum">
              <a:rPr lang="es-ES" sz="1400" smtClean="0">
                <a:solidFill>
                  <a:schemeClr val="bg1"/>
                </a:solidFill>
              </a:rPr>
              <a:pPr algn="r"/>
              <a:t>2</a:t>
            </a:fld>
            <a:r>
              <a:rPr lang="es-ES" sz="1400" dirty="0">
                <a:solidFill>
                  <a:schemeClr val="bg1"/>
                </a:solidFill>
              </a:rPr>
              <a:t>/35</a:t>
            </a:r>
          </a:p>
        </p:txBody>
      </p:sp>
    </p:spTree>
    <p:extLst>
      <p:ext uri="{BB962C8B-B14F-4D97-AF65-F5344CB8AC3E}">
        <p14:creationId xmlns:p14="http://schemas.microsoft.com/office/powerpoint/2010/main" val="3133721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Subtítulo 5">
            <a:extLst>
              <a:ext uri="{FF2B5EF4-FFF2-40B4-BE49-F238E27FC236}">
                <a16:creationId xmlns:a16="http://schemas.microsoft.com/office/drawing/2014/main" id="{89FC79D5-15E6-4D6C-8467-67889AC6ABD5}"/>
              </a:ext>
            </a:extLst>
          </p:cNvPr>
          <p:cNvSpPr>
            <a:spLocks noGrp="1"/>
          </p:cNvSpPr>
          <p:nvPr>
            <p:ph idx="1"/>
          </p:nvPr>
        </p:nvSpPr>
        <p:spPr>
          <a:xfrm>
            <a:off x="1004264" y="5403407"/>
            <a:ext cx="9060690" cy="649731"/>
          </a:xfrm>
        </p:spPr>
        <p:txBody>
          <a:bodyPr>
            <a:normAutofit fontScale="85000" lnSpcReduction="20000"/>
          </a:bodyPr>
          <a:lstStyle/>
          <a:p>
            <a:pPr algn="ctr"/>
            <a:r>
              <a:rPr lang="es-ES" sz="3200" dirty="0">
                <a:latin typeface="Adobe Arabic" panose="02040503050201020203" pitchFamily="18" charset="-78"/>
                <a:cs typeface="Adobe Arabic" panose="02040503050201020203" pitchFamily="18" charset="-78"/>
              </a:rPr>
              <a:t> </a:t>
            </a:r>
            <a:r>
              <a:rPr lang="es-ES" sz="2400" dirty="0">
                <a:solidFill>
                  <a:schemeClr val="accent1">
                    <a:lumMod val="50000"/>
                  </a:schemeClr>
                </a:solidFill>
                <a:latin typeface="Adobe Arabic" panose="02040503050201020203" pitchFamily="18" charset="-78"/>
                <a:cs typeface="Adobe Arabic" panose="02040503050201020203" pitchFamily="18" charset="-78"/>
              </a:rPr>
              <a:t>SI NO SE CONOCE LA RELACIÓN DE LA CARACTERÍSTICA A INSERTAR</a:t>
            </a:r>
            <a:br>
              <a:rPr lang="es-ES" sz="2400" dirty="0">
                <a:solidFill>
                  <a:schemeClr val="accent1">
                    <a:lumMod val="50000"/>
                  </a:schemeClr>
                </a:solidFill>
                <a:latin typeface="Adobe Arabic" panose="02040503050201020203" pitchFamily="18" charset="-78"/>
                <a:cs typeface="Adobe Arabic" panose="02040503050201020203" pitchFamily="18" charset="-78"/>
              </a:rPr>
            </a:br>
            <a:r>
              <a:rPr lang="es-ES" sz="2400" dirty="0">
                <a:solidFill>
                  <a:schemeClr val="accent1">
                    <a:lumMod val="50000"/>
                  </a:schemeClr>
                </a:solidFill>
                <a:latin typeface="Adobe Arabic" panose="02040503050201020203" pitchFamily="18" charset="-78"/>
                <a:cs typeface="Adobe Arabic" panose="02040503050201020203" pitchFamily="18" charset="-78"/>
              </a:rPr>
              <a:t>¿CÓMO SE DECIDE DÓNDE INSERTARLA?</a:t>
            </a:r>
          </a:p>
        </p:txBody>
      </p:sp>
      <p:sp>
        <p:nvSpPr>
          <p:cNvPr id="10" name="Marcador de contenido 4"/>
          <p:cNvSpPr txBox="1">
            <a:spLocks/>
          </p:cNvSpPr>
          <p:nvPr/>
        </p:nvSpPr>
        <p:spPr>
          <a:xfrm>
            <a:off x="460249" y="825635"/>
            <a:ext cx="11019327" cy="46607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a:t>
            </a:r>
            <a:r>
              <a:rPr lang="es-ES" sz="2000" b="1" cap="none" dirty="0">
                <a:latin typeface="Bookman Old Style" panose="02050604050505020204" pitchFamily="18" charset="0"/>
                <a:cs typeface="Adobe Hebrew" panose="02040503050201020203" pitchFamily="18" charset="-79"/>
              </a:rPr>
              <a:t>gestión de los puntos de variación </a:t>
            </a:r>
            <a:r>
              <a:rPr lang="es-ES" sz="2000" cap="none" dirty="0">
                <a:latin typeface="Bookman Old Style" panose="02050604050505020204" pitchFamily="18" charset="0"/>
                <a:cs typeface="Adobe Hebrew" panose="02040503050201020203" pitchFamily="18" charset="-79"/>
              </a:rPr>
              <a:t>se hace en base al número de hijos del nodo candidato y sus relaciones.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Las características con un solo hijo simplifican la elección de la relación resultante, siendo la nueva característica la que determine esta decisión.</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contemplan cuatro casos posibles.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2</a:t>
            </a:r>
            <a:r>
              <a:rPr lang="es-ES" sz="2000" cap="none" dirty="0">
                <a:latin typeface="Bookman Old Style" panose="02050604050505020204" pitchFamily="18" charset="0"/>
                <a:cs typeface="Adobe Hebrew" panose="02040503050201020203" pitchFamily="18" charset="-79"/>
              </a:rPr>
              <a:t>: Ocurre cuando insertamos una característica con una relación de tipo AND en un árbol de variabilidad donde el lugar de inserción ya tiene una relación AND.</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3</a:t>
            </a:r>
            <a:r>
              <a:rPr lang="es-ES" sz="2000" cap="none" dirty="0">
                <a:latin typeface="Bookman Old Style" panose="02050604050505020204" pitchFamily="18" charset="0"/>
                <a:cs typeface="Adobe Hebrew" panose="02040503050201020203" pitchFamily="18" charset="-79"/>
              </a:rPr>
              <a:t>: Ocurre cuando insertamos una característica de tipo OR/XOR habiendo ya una relación OR/XOR.</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4</a:t>
            </a:r>
            <a:r>
              <a:rPr lang="es-ES" sz="2000" cap="none" dirty="0">
                <a:latin typeface="Bookman Old Style" panose="02050604050505020204" pitchFamily="18" charset="0"/>
                <a:cs typeface="Adobe Hebrew" panose="02040503050201020203" pitchFamily="18" charset="-79"/>
              </a:rPr>
              <a:t>: Sucede al insertar una característica obligatoria en un punto de inserción que ya tiene relaciones de tipo AND y OR/XOR. </a:t>
            </a:r>
            <a:endParaRPr lang="es-ES" sz="1500" dirty="0"/>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5.</a:t>
            </a:r>
            <a:br>
              <a:rPr lang="es-ES" sz="1600" b="1" dirty="0"/>
            </a:br>
            <a:r>
              <a:rPr lang="es-ES" sz="1600" dirty="0"/>
              <a:t>Automatización del tratamiento de puntos de variación.</a:t>
            </a:r>
          </a:p>
        </p:txBody>
      </p:sp>
      <p:sp>
        <p:nvSpPr>
          <p:cNvPr id="8" name="Rectángulo redondeado 7"/>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Inserción dependiendo de la fórmula lógica de las características</a:t>
            </a:r>
            <a:endParaRPr lang="es-ES" sz="1600" dirty="0"/>
          </a:p>
        </p:txBody>
      </p:sp>
      <p:sp>
        <p:nvSpPr>
          <p:cNvPr id="12"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9" name="CuadroTexto 8">
            <a:extLst>
              <a:ext uri="{FF2B5EF4-FFF2-40B4-BE49-F238E27FC236}">
                <a16:creationId xmlns:a16="http://schemas.microsoft.com/office/drawing/2014/main" id="{02C94D52-B99B-40AB-88B5-59F2EA3CC699}"/>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14/35</a:t>
            </a:r>
          </a:p>
        </p:txBody>
      </p:sp>
    </p:spTree>
    <p:extLst>
      <p:ext uri="{BB962C8B-B14F-4D97-AF65-F5344CB8AC3E}">
        <p14:creationId xmlns:p14="http://schemas.microsoft.com/office/powerpoint/2010/main" val="2648273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4">
            <a:extLst>
              <a:ext uri="{FF2B5EF4-FFF2-40B4-BE49-F238E27FC236}">
                <a16:creationId xmlns:a16="http://schemas.microsoft.com/office/drawing/2014/main" id="{65378E4E-AE0F-43DC-95D6-B56E175BFE33}"/>
              </a:ext>
            </a:extLst>
          </p:cNvPr>
          <p:cNvSpPr txBox="1">
            <a:spLocks/>
          </p:cNvSpPr>
          <p:nvPr/>
        </p:nvSpPr>
        <p:spPr>
          <a:xfrm>
            <a:off x="460249" y="825635"/>
            <a:ext cx="11019327" cy="46607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a:t>
            </a:r>
            <a:r>
              <a:rPr lang="es-ES" sz="2000" b="1" cap="none" dirty="0">
                <a:latin typeface="Bookman Old Style" panose="02050604050505020204" pitchFamily="18" charset="0"/>
                <a:cs typeface="Adobe Hebrew" panose="02040503050201020203" pitchFamily="18" charset="-79"/>
              </a:rPr>
              <a:t>gestión de los puntos de variación </a:t>
            </a:r>
            <a:r>
              <a:rPr lang="es-ES" sz="2000" cap="none" dirty="0">
                <a:latin typeface="Bookman Old Style" panose="02050604050505020204" pitchFamily="18" charset="0"/>
                <a:cs typeface="Adobe Hebrew" panose="02040503050201020203" pitchFamily="18" charset="-79"/>
              </a:rPr>
              <a:t>se hace en base al número de hijos del nodo candidato y sus relaciones.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Las características con un solo hijo simplifican la elección de la relación resultante, siendo la nueva característica la que determine esta decisión.</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contemplan cuatro casos posibles.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2</a:t>
            </a:r>
            <a:r>
              <a:rPr lang="es-ES" sz="2000" cap="none" dirty="0">
                <a:latin typeface="Bookman Old Style" panose="02050604050505020204" pitchFamily="18" charset="0"/>
                <a:cs typeface="Adobe Hebrew" panose="02040503050201020203" pitchFamily="18" charset="-79"/>
              </a:rPr>
              <a:t>: Ocurre cuando insertamos una característica con una relación de tipo AND en un árbol de variabilidad donde el lugar de inserción ya tiene una relación AND.</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3</a:t>
            </a:r>
            <a:r>
              <a:rPr lang="es-ES" sz="2000" cap="none" dirty="0">
                <a:latin typeface="Bookman Old Style" panose="02050604050505020204" pitchFamily="18" charset="0"/>
                <a:cs typeface="Adobe Hebrew" panose="02040503050201020203" pitchFamily="18" charset="-79"/>
              </a:rPr>
              <a:t>: Ocurre cuando insertamos una característica de tipo OR/XOR habiendo ya una relación OR/XOR.</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4</a:t>
            </a:r>
            <a:r>
              <a:rPr lang="es-ES" sz="2000" cap="none" dirty="0">
                <a:latin typeface="Bookman Old Style" panose="02050604050505020204" pitchFamily="18" charset="0"/>
                <a:cs typeface="Adobe Hebrew" panose="02040503050201020203" pitchFamily="18" charset="-79"/>
              </a:rPr>
              <a:t>: Sucede al insertar una característica obligatoria en un punto de inserción que ya tiene relaciones de tipo AND y OR/XOR. </a:t>
            </a:r>
            <a:endParaRPr lang="es-ES" sz="1500" dirty="0"/>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p:txBody>
      </p:sp>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Subtítulo 5">
            <a:extLst>
              <a:ext uri="{FF2B5EF4-FFF2-40B4-BE49-F238E27FC236}">
                <a16:creationId xmlns:a16="http://schemas.microsoft.com/office/drawing/2014/main" id="{89FC79D5-15E6-4D6C-8467-67889AC6ABD5}"/>
              </a:ext>
            </a:extLst>
          </p:cNvPr>
          <p:cNvSpPr>
            <a:spLocks noGrp="1"/>
          </p:cNvSpPr>
          <p:nvPr>
            <p:ph idx="1"/>
          </p:nvPr>
        </p:nvSpPr>
        <p:spPr>
          <a:xfrm>
            <a:off x="1004264" y="5403407"/>
            <a:ext cx="9060690" cy="649731"/>
          </a:xfrm>
        </p:spPr>
        <p:txBody>
          <a:bodyPr>
            <a:normAutofit fontScale="85000" lnSpcReduction="20000"/>
          </a:bodyPr>
          <a:lstStyle/>
          <a:p>
            <a:pPr algn="ctr"/>
            <a:r>
              <a:rPr lang="es-ES" sz="3200" dirty="0">
                <a:latin typeface="Adobe Arabic" panose="02040503050201020203" pitchFamily="18" charset="-78"/>
                <a:cs typeface="Adobe Arabic" panose="02040503050201020203" pitchFamily="18" charset="-78"/>
              </a:rPr>
              <a:t> </a:t>
            </a:r>
            <a:r>
              <a:rPr lang="es-ES" sz="2400" dirty="0">
                <a:solidFill>
                  <a:schemeClr val="accent1">
                    <a:lumMod val="50000"/>
                  </a:schemeClr>
                </a:solidFill>
                <a:latin typeface="Adobe Arabic" panose="02040503050201020203" pitchFamily="18" charset="-78"/>
                <a:cs typeface="Adobe Arabic" panose="02040503050201020203" pitchFamily="18" charset="-78"/>
              </a:rPr>
              <a:t>SI NO SE CONOCE LA RELACIÓN DE LA CARACTERÍSTICA A INSERTAR</a:t>
            </a:r>
            <a:br>
              <a:rPr lang="es-ES" sz="2400" dirty="0">
                <a:solidFill>
                  <a:schemeClr val="accent1">
                    <a:lumMod val="50000"/>
                  </a:schemeClr>
                </a:solidFill>
                <a:latin typeface="Adobe Arabic" panose="02040503050201020203" pitchFamily="18" charset="-78"/>
                <a:cs typeface="Adobe Arabic" panose="02040503050201020203" pitchFamily="18" charset="-78"/>
              </a:rPr>
            </a:br>
            <a:r>
              <a:rPr lang="es-ES" sz="2400" dirty="0">
                <a:solidFill>
                  <a:schemeClr val="accent1">
                    <a:lumMod val="50000"/>
                  </a:schemeClr>
                </a:solidFill>
                <a:latin typeface="Adobe Arabic" panose="02040503050201020203" pitchFamily="18" charset="-78"/>
                <a:cs typeface="Adobe Arabic" panose="02040503050201020203" pitchFamily="18" charset="-78"/>
              </a:rPr>
              <a:t>¿CÓMO SE DECIDE DÓNDE INSERTARLA?</a:t>
            </a: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5.</a:t>
            </a:r>
            <a:br>
              <a:rPr lang="es-ES" sz="1600" b="1" dirty="0"/>
            </a:br>
            <a:r>
              <a:rPr lang="es-ES" sz="1600" dirty="0"/>
              <a:t>Automatización del tratamiento de puntos de variación.</a:t>
            </a:r>
          </a:p>
        </p:txBody>
      </p:sp>
      <p:sp>
        <p:nvSpPr>
          <p:cNvPr id="12"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9" name="Rectángulo redondeado 7">
            <a:extLst>
              <a:ext uri="{FF2B5EF4-FFF2-40B4-BE49-F238E27FC236}">
                <a16:creationId xmlns:a16="http://schemas.microsoft.com/office/drawing/2014/main" id="{10E2A90B-67F1-4C0B-AA09-0BC9B3928F95}"/>
              </a:ext>
            </a:extLst>
          </p:cNvPr>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Localización basada en la relación</a:t>
            </a:r>
            <a:endParaRPr lang="es-ES" sz="1600" dirty="0"/>
          </a:p>
        </p:txBody>
      </p:sp>
      <p:pic>
        <p:nvPicPr>
          <p:cNvPr id="3" name="Imagen 2">
            <a:extLst>
              <a:ext uri="{FF2B5EF4-FFF2-40B4-BE49-F238E27FC236}">
                <a16:creationId xmlns:a16="http://schemas.microsoft.com/office/drawing/2014/main" id="{E1A0C533-FD5A-4AE9-9BAD-0C9EE24BF9C7}"/>
              </a:ext>
            </a:extLst>
          </p:cNvPr>
          <p:cNvPicPr>
            <a:picLocks noChangeAspect="1"/>
          </p:cNvPicPr>
          <p:nvPr/>
        </p:nvPicPr>
        <p:blipFill>
          <a:blip r:embed="rId4"/>
          <a:stretch>
            <a:fillRect/>
          </a:stretch>
        </p:blipFill>
        <p:spPr>
          <a:xfrm>
            <a:off x="1983036" y="1356328"/>
            <a:ext cx="7689773" cy="3706182"/>
          </a:xfrm>
          <a:prstGeom prst="rect">
            <a:avLst/>
          </a:prstGeom>
        </p:spPr>
      </p:pic>
      <p:sp>
        <p:nvSpPr>
          <p:cNvPr id="17" name="CuadroTexto 16">
            <a:extLst>
              <a:ext uri="{FF2B5EF4-FFF2-40B4-BE49-F238E27FC236}">
                <a16:creationId xmlns:a16="http://schemas.microsoft.com/office/drawing/2014/main" id="{6C384AA2-71D6-4A66-8523-833926ED58A1}"/>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14</a:t>
            </a:r>
          </a:p>
        </p:txBody>
      </p:sp>
    </p:spTree>
    <p:extLst>
      <p:ext uri="{BB962C8B-B14F-4D97-AF65-F5344CB8AC3E}">
        <p14:creationId xmlns:p14="http://schemas.microsoft.com/office/powerpoint/2010/main" val="34548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contenido 4">
            <a:extLst>
              <a:ext uri="{FF2B5EF4-FFF2-40B4-BE49-F238E27FC236}">
                <a16:creationId xmlns:a16="http://schemas.microsoft.com/office/drawing/2014/main" id="{7AB0EDEF-74FB-4013-8534-F3FC2515FEB9}"/>
              </a:ext>
            </a:extLst>
          </p:cNvPr>
          <p:cNvSpPr txBox="1">
            <a:spLocks/>
          </p:cNvSpPr>
          <p:nvPr/>
        </p:nvSpPr>
        <p:spPr>
          <a:xfrm>
            <a:off x="460249" y="825635"/>
            <a:ext cx="11019327" cy="46607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a:t>
            </a:r>
            <a:r>
              <a:rPr lang="es-ES" sz="2000" b="1" cap="none" dirty="0">
                <a:latin typeface="Bookman Old Style" panose="02050604050505020204" pitchFamily="18" charset="0"/>
                <a:cs typeface="Adobe Hebrew" panose="02040503050201020203" pitchFamily="18" charset="-79"/>
              </a:rPr>
              <a:t>gestión de los puntos de variación </a:t>
            </a:r>
            <a:r>
              <a:rPr lang="es-ES" sz="2000" cap="none" dirty="0">
                <a:latin typeface="Bookman Old Style" panose="02050604050505020204" pitchFamily="18" charset="0"/>
                <a:cs typeface="Adobe Hebrew" panose="02040503050201020203" pitchFamily="18" charset="-79"/>
              </a:rPr>
              <a:t>se hace en base al número de hijos del nodo candidato y sus relaciones.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Las características con un solo hijo simplifican la elección de la relación resultante, siendo la nueva característica la que determine esta decisión.</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contemplan cuatro casos posibles.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2</a:t>
            </a:r>
            <a:r>
              <a:rPr lang="es-ES" sz="2000" cap="none" dirty="0">
                <a:latin typeface="Bookman Old Style" panose="02050604050505020204" pitchFamily="18" charset="0"/>
                <a:cs typeface="Adobe Hebrew" panose="02040503050201020203" pitchFamily="18" charset="-79"/>
              </a:rPr>
              <a:t>: Ocurre cuando insertamos una característica con una relación de tipo AND en un árbol de variabilidad donde el lugar de inserción ya tiene una relación AND.</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3</a:t>
            </a:r>
            <a:r>
              <a:rPr lang="es-ES" sz="2000" cap="none" dirty="0">
                <a:latin typeface="Bookman Old Style" panose="02050604050505020204" pitchFamily="18" charset="0"/>
                <a:cs typeface="Adobe Hebrew" panose="02040503050201020203" pitchFamily="18" charset="-79"/>
              </a:rPr>
              <a:t>: Ocurre cuando insertamos una característica de tipo OR/XOR habiendo ya una relación OR/XOR.</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4</a:t>
            </a:r>
            <a:r>
              <a:rPr lang="es-ES" sz="2000" cap="none" dirty="0">
                <a:latin typeface="Bookman Old Style" panose="02050604050505020204" pitchFamily="18" charset="0"/>
                <a:cs typeface="Adobe Hebrew" panose="02040503050201020203" pitchFamily="18" charset="-79"/>
              </a:rPr>
              <a:t>: Sucede al insertar una característica obligatoria en un punto de inserción que ya tiene relaciones de tipo AND y OR/XOR. </a:t>
            </a:r>
            <a:endParaRPr lang="es-ES" sz="1500" dirty="0"/>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p:txBody>
      </p:sp>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Subtítulo 5">
            <a:extLst>
              <a:ext uri="{FF2B5EF4-FFF2-40B4-BE49-F238E27FC236}">
                <a16:creationId xmlns:a16="http://schemas.microsoft.com/office/drawing/2014/main" id="{89FC79D5-15E6-4D6C-8467-67889AC6ABD5}"/>
              </a:ext>
            </a:extLst>
          </p:cNvPr>
          <p:cNvSpPr>
            <a:spLocks noGrp="1"/>
          </p:cNvSpPr>
          <p:nvPr>
            <p:ph idx="1"/>
          </p:nvPr>
        </p:nvSpPr>
        <p:spPr>
          <a:xfrm>
            <a:off x="1060824" y="5403407"/>
            <a:ext cx="9060690" cy="649731"/>
          </a:xfrm>
        </p:spPr>
        <p:txBody>
          <a:bodyPr>
            <a:normAutofit fontScale="85000" lnSpcReduction="20000"/>
          </a:bodyPr>
          <a:lstStyle/>
          <a:p>
            <a:pPr algn="ctr"/>
            <a:r>
              <a:rPr lang="es-ES" sz="3200" dirty="0">
                <a:latin typeface="Adobe Arabic" panose="02040503050201020203" pitchFamily="18" charset="-78"/>
                <a:cs typeface="Adobe Arabic" panose="02040503050201020203" pitchFamily="18" charset="-78"/>
              </a:rPr>
              <a:t> </a:t>
            </a:r>
            <a:r>
              <a:rPr lang="es-ES" sz="2400" dirty="0">
                <a:solidFill>
                  <a:schemeClr val="accent1">
                    <a:lumMod val="50000"/>
                  </a:schemeClr>
                </a:solidFill>
                <a:latin typeface="Adobe Arabic" panose="02040503050201020203" pitchFamily="18" charset="-78"/>
                <a:cs typeface="Adobe Arabic" panose="02040503050201020203" pitchFamily="18" charset="-78"/>
              </a:rPr>
              <a:t>SI NO SE CONOCE LA RELACIÓN DE LA CARACTERÍSTICA A INSERTAR</a:t>
            </a:r>
            <a:br>
              <a:rPr lang="es-ES" sz="2400" dirty="0">
                <a:solidFill>
                  <a:schemeClr val="accent1">
                    <a:lumMod val="50000"/>
                  </a:schemeClr>
                </a:solidFill>
                <a:latin typeface="Adobe Arabic" panose="02040503050201020203" pitchFamily="18" charset="-78"/>
                <a:cs typeface="Adobe Arabic" panose="02040503050201020203" pitchFamily="18" charset="-78"/>
              </a:rPr>
            </a:br>
            <a:r>
              <a:rPr lang="es-ES" sz="2400" dirty="0">
                <a:solidFill>
                  <a:schemeClr val="accent1">
                    <a:lumMod val="50000"/>
                  </a:schemeClr>
                </a:solidFill>
                <a:latin typeface="Adobe Arabic" panose="02040503050201020203" pitchFamily="18" charset="-78"/>
                <a:cs typeface="Adobe Arabic" panose="02040503050201020203" pitchFamily="18" charset="-78"/>
              </a:rPr>
              <a:t>¿CÓMO SE DECIDE DÓNDE INSERTARLA?</a:t>
            </a: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5.</a:t>
            </a:r>
            <a:br>
              <a:rPr lang="es-ES" sz="1600" b="1" dirty="0"/>
            </a:br>
            <a:r>
              <a:rPr lang="es-ES" sz="1600" dirty="0"/>
              <a:t>Automatización del tratamiento de puntos de variación.</a:t>
            </a:r>
          </a:p>
        </p:txBody>
      </p:sp>
      <p:sp>
        <p:nvSpPr>
          <p:cNvPr id="8" name="Rectángulo redondeado 7"/>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Localización basada en la relación</a:t>
            </a:r>
            <a:endParaRPr lang="es-ES" sz="1600" dirty="0"/>
          </a:p>
        </p:txBody>
      </p:sp>
      <p:sp>
        <p:nvSpPr>
          <p:cNvPr id="9"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pic>
        <p:nvPicPr>
          <p:cNvPr id="5" name="Imagen 4">
            <a:extLst>
              <a:ext uri="{FF2B5EF4-FFF2-40B4-BE49-F238E27FC236}">
                <a16:creationId xmlns:a16="http://schemas.microsoft.com/office/drawing/2014/main" id="{594217EB-CF53-43AE-8294-16647616D3C8}"/>
              </a:ext>
            </a:extLst>
          </p:cNvPr>
          <p:cNvPicPr>
            <a:picLocks noChangeAspect="1"/>
          </p:cNvPicPr>
          <p:nvPr/>
        </p:nvPicPr>
        <p:blipFill>
          <a:blip r:embed="rId4"/>
          <a:stretch>
            <a:fillRect/>
          </a:stretch>
        </p:blipFill>
        <p:spPr>
          <a:xfrm>
            <a:off x="1406139" y="1367699"/>
            <a:ext cx="8715375" cy="4143375"/>
          </a:xfrm>
          <a:prstGeom prst="rect">
            <a:avLst/>
          </a:prstGeom>
        </p:spPr>
      </p:pic>
      <p:sp>
        <p:nvSpPr>
          <p:cNvPr id="18" name="CuadroTexto 17">
            <a:extLst>
              <a:ext uri="{FF2B5EF4-FFF2-40B4-BE49-F238E27FC236}">
                <a16:creationId xmlns:a16="http://schemas.microsoft.com/office/drawing/2014/main" id="{6B365F08-7A41-450B-A6DC-7B8C94105D34}"/>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14</a:t>
            </a:r>
          </a:p>
        </p:txBody>
      </p:sp>
    </p:spTree>
    <p:extLst>
      <p:ext uri="{BB962C8B-B14F-4D97-AF65-F5344CB8AC3E}">
        <p14:creationId xmlns:p14="http://schemas.microsoft.com/office/powerpoint/2010/main" val="409743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contenido 4">
            <a:extLst>
              <a:ext uri="{FF2B5EF4-FFF2-40B4-BE49-F238E27FC236}">
                <a16:creationId xmlns:a16="http://schemas.microsoft.com/office/drawing/2014/main" id="{166BFD50-8D88-40FE-8313-7DE5738D8762}"/>
              </a:ext>
            </a:extLst>
          </p:cNvPr>
          <p:cNvSpPr txBox="1">
            <a:spLocks/>
          </p:cNvSpPr>
          <p:nvPr/>
        </p:nvSpPr>
        <p:spPr>
          <a:xfrm>
            <a:off x="460249" y="825635"/>
            <a:ext cx="11019327" cy="46607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a:t>
            </a:r>
            <a:r>
              <a:rPr lang="es-ES" sz="2000" b="1" cap="none" dirty="0">
                <a:latin typeface="Bookman Old Style" panose="02050604050505020204" pitchFamily="18" charset="0"/>
                <a:cs typeface="Adobe Hebrew" panose="02040503050201020203" pitchFamily="18" charset="-79"/>
              </a:rPr>
              <a:t>gestión de los puntos de variación </a:t>
            </a:r>
            <a:r>
              <a:rPr lang="es-ES" sz="2000" cap="none" dirty="0">
                <a:latin typeface="Bookman Old Style" panose="02050604050505020204" pitchFamily="18" charset="0"/>
                <a:cs typeface="Adobe Hebrew" panose="02040503050201020203" pitchFamily="18" charset="-79"/>
              </a:rPr>
              <a:t>se hace en base al número de hijos del nodo candidato y sus relaciones.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Las características con un solo hijo simplifican la elección de la relación resultante, siendo la nueva característica la que determine esta decisión.</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contemplan cuatro casos posibles.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2</a:t>
            </a:r>
            <a:r>
              <a:rPr lang="es-ES" sz="2000" cap="none" dirty="0">
                <a:latin typeface="Bookman Old Style" panose="02050604050505020204" pitchFamily="18" charset="0"/>
                <a:cs typeface="Adobe Hebrew" panose="02040503050201020203" pitchFamily="18" charset="-79"/>
              </a:rPr>
              <a:t>: Ocurre cuando insertamos una característica con una relación de tipo AND en un árbol de variabilidad donde el lugar de inserción ya tiene una relación AND.</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3</a:t>
            </a:r>
            <a:r>
              <a:rPr lang="es-ES" sz="2000" cap="none" dirty="0">
                <a:latin typeface="Bookman Old Style" panose="02050604050505020204" pitchFamily="18" charset="0"/>
                <a:cs typeface="Adobe Hebrew" panose="02040503050201020203" pitchFamily="18" charset="-79"/>
              </a:rPr>
              <a:t>: Ocurre cuando insertamos una característica de tipo OR/XOR habiendo ya una relación OR/XOR.</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Caso 4</a:t>
            </a:r>
            <a:r>
              <a:rPr lang="es-ES" sz="2000" cap="none" dirty="0">
                <a:latin typeface="Bookman Old Style" panose="02050604050505020204" pitchFamily="18" charset="0"/>
                <a:cs typeface="Adobe Hebrew" panose="02040503050201020203" pitchFamily="18" charset="-79"/>
              </a:rPr>
              <a:t>: Sucede al insertar una característica obligatoria en un punto de inserción que ya tiene relaciones de tipo AND y OR/XOR. </a:t>
            </a:r>
            <a:endParaRPr lang="es-ES" sz="1500" dirty="0"/>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p:txBody>
      </p:sp>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Subtítulo 5">
            <a:extLst>
              <a:ext uri="{FF2B5EF4-FFF2-40B4-BE49-F238E27FC236}">
                <a16:creationId xmlns:a16="http://schemas.microsoft.com/office/drawing/2014/main" id="{89FC79D5-15E6-4D6C-8467-67889AC6ABD5}"/>
              </a:ext>
            </a:extLst>
          </p:cNvPr>
          <p:cNvSpPr>
            <a:spLocks noGrp="1"/>
          </p:cNvSpPr>
          <p:nvPr>
            <p:ph idx="1"/>
          </p:nvPr>
        </p:nvSpPr>
        <p:spPr>
          <a:xfrm>
            <a:off x="1060824" y="5403407"/>
            <a:ext cx="9060690" cy="649731"/>
          </a:xfrm>
        </p:spPr>
        <p:txBody>
          <a:bodyPr>
            <a:normAutofit fontScale="85000" lnSpcReduction="20000"/>
          </a:bodyPr>
          <a:lstStyle/>
          <a:p>
            <a:pPr algn="ctr"/>
            <a:r>
              <a:rPr lang="es-ES" sz="3200" dirty="0">
                <a:latin typeface="Adobe Arabic" panose="02040503050201020203" pitchFamily="18" charset="-78"/>
                <a:cs typeface="Adobe Arabic" panose="02040503050201020203" pitchFamily="18" charset="-78"/>
              </a:rPr>
              <a:t> </a:t>
            </a:r>
            <a:r>
              <a:rPr lang="es-ES" sz="2400" dirty="0">
                <a:solidFill>
                  <a:schemeClr val="accent1">
                    <a:lumMod val="50000"/>
                  </a:schemeClr>
                </a:solidFill>
                <a:latin typeface="Adobe Arabic" panose="02040503050201020203" pitchFamily="18" charset="-78"/>
                <a:cs typeface="Adobe Arabic" panose="02040503050201020203" pitchFamily="18" charset="-78"/>
              </a:rPr>
              <a:t>SI NO SE CONOCE LA RELACIÓN DE LA CARACTERÍSTICA A INSERTAR</a:t>
            </a:r>
            <a:br>
              <a:rPr lang="es-ES" sz="2400" dirty="0">
                <a:solidFill>
                  <a:schemeClr val="accent1">
                    <a:lumMod val="50000"/>
                  </a:schemeClr>
                </a:solidFill>
                <a:latin typeface="Adobe Arabic" panose="02040503050201020203" pitchFamily="18" charset="-78"/>
                <a:cs typeface="Adobe Arabic" panose="02040503050201020203" pitchFamily="18" charset="-78"/>
              </a:rPr>
            </a:br>
            <a:r>
              <a:rPr lang="es-ES" sz="2400" dirty="0">
                <a:solidFill>
                  <a:schemeClr val="accent1">
                    <a:lumMod val="50000"/>
                  </a:schemeClr>
                </a:solidFill>
                <a:latin typeface="Adobe Arabic" panose="02040503050201020203" pitchFamily="18" charset="-78"/>
                <a:cs typeface="Adobe Arabic" panose="02040503050201020203" pitchFamily="18" charset="-78"/>
              </a:rPr>
              <a:t>¿CÓMO SE DECIDE DÓNDE INSERTARLA?</a:t>
            </a:r>
          </a:p>
        </p:txBody>
      </p:sp>
      <p:sp>
        <p:nvSpPr>
          <p:cNvPr id="6" name="Rectángulo redondeado 5"/>
          <p:cNvSpPr/>
          <p:nvPr/>
        </p:nvSpPr>
        <p:spPr>
          <a:xfrm>
            <a:off x="2487686"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Subproblema 5.</a:t>
            </a:r>
            <a:br>
              <a:rPr lang="es-ES" sz="1600" b="1" dirty="0"/>
            </a:br>
            <a:r>
              <a:rPr lang="es-ES" sz="1600" dirty="0"/>
              <a:t>Automatización del tratamiento de puntos de variación.</a:t>
            </a:r>
          </a:p>
        </p:txBody>
      </p:sp>
      <p:sp>
        <p:nvSpPr>
          <p:cNvPr id="8" name="Rectángulo redondeado 7"/>
          <p:cNvSpPr/>
          <p:nvPr/>
        </p:nvSpPr>
        <p:spPr>
          <a:xfrm>
            <a:off x="6978766"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Localización basada en la relación</a:t>
            </a:r>
            <a:endParaRPr lang="es-ES" sz="1600" dirty="0"/>
          </a:p>
        </p:txBody>
      </p:sp>
      <p:pic>
        <p:nvPicPr>
          <p:cNvPr id="14" name="Imagen 13"/>
          <p:cNvPicPr/>
          <p:nvPr/>
        </p:nvPicPr>
        <p:blipFill>
          <a:blip r:embed="rId4"/>
          <a:stretch>
            <a:fillRect/>
          </a:stretch>
        </p:blipFill>
        <p:spPr>
          <a:xfrm>
            <a:off x="1612905" y="1745709"/>
            <a:ext cx="8248949" cy="3090960"/>
          </a:xfrm>
          <a:prstGeom prst="rect">
            <a:avLst/>
          </a:prstGeom>
        </p:spPr>
      </p:pic>
      <p:sp>
        <p:nvSpPr>
          <p:cNvPr id="9"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15" name="CuadroTexto 14">
            <a:extLst>
              <a:ext uri="{FF2B5EF4-FFF2-40B4-BE49-F238E27FC236}">
                <a16:creationId xmlns:a16="http://schemas.microsoft.com/office/drawing/2014/main" id="{3668DB55-BE77-43C4-8BDF-BFF76BAE2731}"/>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14</a:t>
            </a:r>
          </a:p>
        </p:txBody>
      </p:sp>
    </p:spTree>
    <p:extLst>
      <p:ext uri="{BB962C8B-B14F-4D97-AF65-F5344CB8AC3E}">
        <p14:creationId xmlns:p14="http://schemas.microsoft.com/office/powerpoint/2010/main" val="269329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p:nvPr/>
        </p:nvPicPr>
        <p:blipFill>
          <a:blip r:embed="rId4"/>
          <a:stretch>
            <a:fillRect/>
          </a:stretch>
        </p:blipFill>
        <p:spPr>
          <a:xfrm>
            <a:off x="5103224" y="1154037"/>
            <a:ext cx="6671844" cy="3920194"/>
          </a:xfrm>
          <a:prstGeom prst="rect">
            <a:avLst/>
          </a:prstGeom>
        </p:spPr>
      </p:pic>
      <p:sp>
        <p:nvSpPr>
          <p:cNvPr id="6" name="Rectángulo redondeado 5"/>
          <p:cNvSpPr/>
          <p:nvPr/>
        </p:nvSpPr>
        <p:spPr>
          <a:xfrm>
            <a:off x="2919784"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Arquitectura software para gestionar la variabilidad dinámica</a:t>
            </a:r>
            <a:endParaRPr lang="es-ES" sz="1600" dirty="0"/>
          </a:p>
        </p:txBody>
      </p:sp>
      <p:sp>
        <p:nvSpPr>
          <p:cNvPr id="9" name="Marcador de contenido 4"/>
          <p:cNvSpPr txBox="1">
            <a:spLocks/>
          </p:cNvSpPr>
          <p:nvPr/>
        </p:nvSpPr>
        <p:spPr>
          <a:xfrm>
            <a:off x="635005" y="1736290"/>
            <a:ext cx="4269083" cy="32450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Operaciones soportadas por RuVa.</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Soporte de varios formatos de modelos de características e integración con diferentes sistemas. </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Resolución de restricciones en FaMa.</a:t>
            </a: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0"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Solución</a:t>
            </a:r>
          </a:p>
        </p:txBody>
      </p:sp>
      <p:sp>
        <p:nvSpPr>
          <p:cNvPr id="13" name="CuadroTexto 12">
            <a:extLst>
              <a:ext uri="{FF2B5EF4-FFF2-40B4-BE49-F238E27FC236}">
                <a16:creationId xmlns:a16="http://schemas.microsoft.com/office/drawing/2014/main" id="{63441640-07D6-4D69-ABB8-4D904B81BD7F}"/>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15</a:t>
            </a:r>
          </a:p>
        </p:txBody>
      </p:sp>
    </p:spTree>
    <p:extLst>
      <p:ext uri="{BB962C8B-B14F-4D97-AF65-F5344CB8AC3E}">
        <p14:creationId xmlns:p14="http://schemas.microsoft.com/office/powerpoint/2010/main" val="1661576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p:cNvSpPr txBox="1">
            <a:spLocks/>
          </p:cNvSpPr>
          <p:nvPr/>
        </p:nvSpPr>
        <p:spPr>
          <a:xfrm>
            <a:off x="505533" y="1275199"/>
            <a:ext cx="10135494" cy="349910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Puesta a prueba en diferentes modelos de variabilidad con diferentes tamaños y composición (</a:t>
            </a:r>
            <a:r>
              <a:rPr lang="es-ES" b="1" cap="none" dirty="0">
                <a:latin typeface="Bookman Old Style" panose="02050604050505020204" pitchFamily="18" charset="0"/>
                <a:cs typeface="Adobe Hebrew" panose="02040503050201020203" pitchFamily="18" charset="-79"/>
              </a:rPr>
              <a:t>Eficiencia</a:t>
            </a:r>
            <a:r>
              <a:rPr lang="es-ES"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cap="none" dirty="0" err="1">
                <a:latin typeface="Bookman Old Style" panose="02050604050505020204" pitchFamily="18" charset="0"/>
                <a:cs typeface="Adobe Hebrew" panose="02040503050201020203" pitchFamily="18" charset="-79"/>
              </a:rPr>
              <a:t>Tests</a:t>
            </a:r>
            <a:r>
              <a:rPr lang="es-ES" cap="none" dirty="0">
                <a:latin typeface="Bookman Old Style" panose="02050604050505020204" pitchFamily="18" charset="0"/>
                <a:cs typeface="Adobe Hebrew" panose="02040503050201020203" pitchFamily="18" charset="-79"/>
              </a:rPr>
              <a:t> de rendimiento para comprobar los límites de aplicación del algoritmo (</a:t>
            </a:r>
            <a:r>
              <a:rPr lang="es-ES" b="1" cap="none" dirty="0">
                <a:latin typeface="Bookman Old Style" panose="02050604050505020204" pitchFamily="18" charset="0"/>
                <a:cs typeface="Adobe Hebrew" panose="02040503050201020203" pitchFamily="18" charset="-79"/>
              </a:rPr>
              <a:t>Escalabilidad</a:t>
            </a:r>
            <a:r>
              <a:rPr lang="es-ES"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Simulación con un robot para evaluar el algoritmo en un sistema dependiente del contexto (</a:t>
            </a:r>
            <a:r>
              <a:rPr lang="es-ES" b="1" cap="none" dirty="0">
                <a:latin typeface="Bookman Old Style" panose="02050604050505020204" pitchFamily="18" charset="0"/>
                <a:cs typeface="Adobe Hebrew" panose="02040503050201020203" pitchFamily="18" charset="-79"/>
              </a:rPr>
              <a:t>Eficiencia e Interoperabilidad</a:t>
            </a:r>
            <a:r>
              <a:rPr lang="es-ES"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endParaRPr lang="es-ES" sz="18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8"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6" name="CuadroTexto 5">
            <a:extLst>
              <a:ext uri="{FF2B5EF4-FFF2-40B4-BE49-F238E27FC236}">
                <a16:creationId xmlns:a16="http://schemas.microsoft.com/office/drawing/2014/main" id="{AABEFEE8-2FDA-46FD-96C5-A41363AAEFE2}"/>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16</a:t>
            </a:r>
          </a:p>
        </p:txBody>
      </p:sp>
    </p:spTree>
    <p:extLst>
      <p:ext uri="{BB962C8B-B14F-4D97-AF65-F5344CB8AC3E}">
        <p14:creationId xmlns:p14="http://schemas.microsoft.com/office/powerpoint/2010/main" val="1454877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151363"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1</a:t>
            </a:r>
            <a:br>
              <a:rPr lang="es-ES" sz="1600" b="1" dirty="0"/>
            </a:br>
            <a:r>
              <a:rPr lang="es-ES" sz="1600" b="1" dirty="0"/>
              <a:t>Validación de escenarios</a:t>
            </a:r>
            <a:endParaRPr lang="es-ES" sz="1600" dirty="0"/>
          </a:p>
        </p:txBody>
      </p:sp>
      <p:sp>
        <p:nvSpPr>
          <p:cNvPr id="9" name="Rectángulo redondeado 8"/>
          <p:cNvSpPr/>
          <p:nvPr/>
        </p:nvSpPr>
        <p:spPr>
          <a:xfrm>
            <a:off x="7642443"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Pruebas de eficiencia</a:t>
            </a:r>
          </a:p>
        </p:txBody>
      </p:sp>
      <p:sp>
        <p:nvSpPr>
          <p:cNvPr id="10" name="Marcador de contenido 4"/>
          <p:cNvSpPr txBox="1">
            <a:spLocks/>
          </p:cNvSpPr>
          <p:nvPr/>
        </p:nvSpPr>
        <p:spPr>
          <a:xfrm>
            <a:off x="368305" y="1152277"/>
            <a:ext cx="10175617" cy="31993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Árbol de 50 nodos, con supertipos en 5 nodos. 1 o 2 supertipos compatibles por nodo, de 5 supertipos posibles. </a:t>
            </a:r>
          </a:p>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Al insertar 10 características nuevas </a:t>
            </a:r>
            <a:r>
              <a:rPr lang="es-ES" cap="none" dirty="0" err="1">
                <a:latin typeface="Bookman Old Style" panose="02050604050505020204" pitchFamily="18" charset="0"/>
                <a:cs typeface="Adobe Hebrew" panose="02040503050201020203" pitchFamily="18" charset="-79"/>
              </a:rPr>
              <a:t>Fx</a:t>
            </a:r>
            <a:r>
              <a:rPr lang="es-ES" sz="1600" cap="none" dirty="0" err="1">
                <a:latin typeface="Bookman Old Style" panose="02050604050505020204" pitchFamily="18" charset="0"/>
                <a:cs typeface="Adobe Hebrew" panose="02040503050201020203" pitchFamily="18" charset="-79"/>
              </a:rPr>
              <a:t>n</a:t>
            </a:r>
            <a:r>
              <a:rPr lang="es-ES" cap="none" dirty="0">
                <a:latin typeface="Bookman Old Style" panose="02050604050505020204" pitchFamily="18" charset="0"/>
                <a:cs typeface="Adobe Hebrew" panose="02040503050201020203" pitchFamily="18" charset="-79"/>
              </a:rPr>
              <a:t>, estas se ubican en 4 de los nodos existentes.</a:t>
            </a:r>
          </a:p>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Gracias a la inserción guiada con supertipos, las 10 características quedan insertadas en el lugar más adecuado, manteniendo el equilibrio del árbol.</a:t>
            </a: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1"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13" name="CuadroTexto 12">
            <a:extLst>
              <a:ext uri="{FF2B5EF4-FFF2-40B4-BE49-F238E27FC236}">
                <a16:creationId xmlns:a16="http://schemas.microsoft.com/office/drawing/2014/main" id="{9ABBFE48-8F70-45A4-8FCA-7BBFD7912E3B}"/>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17</a:t>
            </a:r>
          </a:p>
        </p:txBody>
      </p:sp>
    </p:spTree>
    <p:extLst>
      <p:ext uri="{BB962C8B-B14F-4D97-AF65-F5344CB8AC3E}">
        <p14:creationId xmlns:p14="http://schemas.microsoft.com/office/powerpoint/2010/main" val="2500095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092370"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1</a:t>
            </a:r>
            <a:br>
              <a:rPr lang="es-ES" sz="1600" b="1" dirty="0"/>
            </a:br>
            <a:r>
              <a:rPr lang="es-ES" sz="1600" b="1" dirty="0"/>
              <a:t>Validación de escenarios</a:t>
            </a:r>
            <a:endParaRPr lang="es-ES" sz="1600" dirty="0"/>
          </a:p>
        </p:txBody>
      </p:sp>
      <p:sp>
        <p:nvSpPr>
          <p:cNvPr id="9" name="Rectángulo redondeado 8"/>
          <p:cNvSpPr/>
          <p:nvPr/>
        </p:nvSpPr>
        <p:spPr>
          <a:xfrm>
            <a:off x="7583450"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Pruebas de eficiencia</a:t>
            </a:r>
          </a:p>
        </p:txBody>
      </p:sp>
      <p:pic>
        <p:nvPicPr>
          <p:cNvPr id="2" name="Imagen 1"/>
          <p:cNvPicPr>
            <a:picLocks noChangeAspect="1"/>
          </p:cNvPicPr>
          <p:nvPr/>
        </p:nvPicPr>
        <p:blipFill>
          <a:blip r:embed="rId4"/>
          <a:stretch>
            <a:fillRect/>
          </a:stretch>
        </p:blipFill>
        <p:spPr>
          <a:xfrm>
            <a:off x="831118" y="853926"/>
            <a:ext cx="10816547" cy="4318865"/>
          </a:xfrm>
          <a:prstGeom prst="rect">
            <a:avLst/>
          </a:prstGeom>
        </p:spPr>
      </p:pic>
      <p:sp>
        <p:nvSpPr>
          <p:cNvPr id="14"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10" name="CuadroTexto 9">
            <a:extLst>
              <a:ext uri="{FF2B5EF4-FFF2-40B4-BE49-F238E27FC236}">
                <a16:creationId xmlns:a16="http://schemas.microsoft.com/office/drawing/2014/main" id="{B3E5D167-626D-47D8-B1B8-8F120961EF07}"/>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18</a:t>
            </a:r>
          </a:p>
        </p:txBody>
      </p:sp>
    </p:spTree>
    <p:extLst>
      <p:ext uri="{BB962C8B-B14F-4D97-AF65-F5344CB8AC3E}">
        <p14:creationId xmlns:p14="http://schemas.microsoft.com/office/powerpoint/2010/main" val="315589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151363"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1</a:t>
            </a:r>
            <a:br>
              <a:rPr lang="es-ES" sz="1600" b="1" dirty="0"/>
            </a:br>
            <a:r>
              <a:rPr lang="es-ES" sz="1600" b="1" dirty="0"/>
              <a:t>Validación de escenarios</a:t>
            </a:r>
            <a:endParaRPr lang="es-ES" sz="1600" dirty="0"/>
          </a:p>
        </p:txBody>
      </p:sp>
      <p:sp>
        <p:nvSpPr>
          <p:cNvPr id="9" name="Rectángulo redondeado 8"/>
          <p:cNvSpPr/>
          <p:nvPr/>
        </p:nvSpPr>
        <p:spPr>
          <a:xfrm>
            <a:off x="7642443"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Pruebas de eficiencia</a:t>
            </a:r>
          </a:p>
        </p:txBody>
      </p:sp>
      <p:sp>
        <p:nvSpPr>
          <p:cNvPr id="13" name="Subtítulo 5">
            <a:extLst>
              <a:ext uri="{FF2B5EF4-FFF2-40B4-BE49-F238E27FC236}">
                <a16:creationId xmlns:a16="http://schemas.microsoft.com/office/drawing/2014/main" id="{473C5EFC-2218-45F9-B5C1-01B96A7F797E}"/>
              </a:ext>
            </a:extLst>
          </p:cNvPr>
          <p:cNvSpPr>
            <a:spLocks noGrp="1"/>
          </p:cNvSpPr>
          <p:nvPr>
            <p:ph idx="1"/>
          </p:nvPr>
        </p:nvSpPr>
        <p:spPr>
          <a:xfrm>
            <a:off x="1097280" y="5388535"/>
            <a:ext cx="10058400" cy="650492"/>
          </a:xfrm>
        </p:spPr>
        <p:txBody>
          <a:bodyPr>
            <a:norm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LA INSERCION DE CARACTERÍSTICAS CON SUPERTIPOS GENÉRICOS ES SATISFACTORIA</a:t>
            </a:r>
          </a:p>
        </p:txBody>
      </p:sp>
      <p:pic>
        <p:nvPicPr>
          <p:cNvPr id="2" name="Imagen 1"/>
          <p:cNvPicPr>
            <a:picLocks noChangeAspect="1"/>
          </p:cNvPicPr>
          <p:nvPr/>
        </p:nvPicPr>
        <p:blipFill>
          <a:blip r:embed="rId4"/>
          <a:stretch>
            <a:fillRect/>
          </a:stretch>
        </p:blipFill>
        <p:spPr>
          <a:xfrm>
            <a:off x="547797" y="931197"/>
            <a:ext cx="10887923" cy="4695913"/>
          </a:xfrm>
          <a:prstGeom prst="rect">
            <a:avLst/>
          </a:prstGeom>
        </p:spPr>
      </p:pic>
      <p:sp>
        <p:nvSpPr>
          <p:cNvPr id="11"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8" name="Subtítulo 5">
            <a:extLst>
              <a:ext uri="{FF2B5EF4-FFF2-40B4-BE49-F238E27FC236}">
                <a16:creationId xmlns:a16="http://schemas.microsoft.com/office/drawing/2014/main" id="{60342576-407B-4AC2-9523-0F948965B1A2}"/>
              </a:ext>
            </a:extLst>
          </p:cNvPr>
          <p:cNvSpPr txBox="1">
            <a:spLocks/>
          </p:cNvSpPr>
          <p:nvPr/>
        </p:nvSpPr>
        <p:spPr>
          <a:xfrm>
            <a:off x="962558" y="5632322"/>
            <a:ext cx="10058400" cy="4667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s-ES">
                <a:solidFill>
                  <a:schemeClr val="accent1">
                    <a:lumMod val="50000"/>
                  </a:schemeClr>
                </a:solidFill>
                <a:latin typeface="Adobe Arabic" panose="02040503050201020203" pitchFamily="18" charset="-78"/>
                <a:cs typeface="Adobe Arabic" panose="02040503050201020203" pitchFamily="18" charset="-78"/>
              </a:rPr>
              <a:t>LA INSERCION DE CARACTERÍSTICAS CON SUPERTIPOS GENÉRICOS ES SATISFACTORIA</a:t>
            </a:r>
            <a:endParaRPr lang="es-ES" dirty="0">
              <a:solidFill>
                <a:schemeClr val="accent1">
                  <a:lumMod val="50000"/>
                </a:schemeClr>
              </a:solidFill>
              <a:latin typeface="Adobe Arabic" panose="02040503050201020203" pitchFamily="18" charset="-78"/>
              <a:cs typeface="Adobe Arabic" panose="02040503050201020203" pitchFamily="18" charset="-78"/>
            </a:endParaRPr>
          </a:p>
        </p:txBody>
      </p:sp>
      <p:sp>
        <p:nvSpPr>
          <p:cNvPr id="10" name="CuadroTexto 9">
            <a:extLst>
              <a:ext uri="{FF2B5EF4-FFF2-40B4-BE49-F238E27FC236}">
                <a16:creationId xmlns:a16="http://schemas.microsoft.com/office/drawing/2014/main" id="{218105C4-C871-4985-9B28-13A431F5B518}"/>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19</a:t>
            </a:r>
          </a:p>
        </p:txBody>
      </p:sp>
    </p:spTree>
    <p:extLst>
      <p:ext uri="{BB962C8B-B14F-4D97-AF65-F5344CB8AC3E}">
        <p14:creationId xmlns:p14="http://schemas.microsoft.com/office/powerpoint/2010/main" val="170956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092370"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1</a:t>
            </a:r>
            <a:br>
              <a:rPr lang="es-ES" sz="1600" b="1" dirty="0"/>
            </a:br>
            <a:r>
              <a:rPr lang="es-ES" sz="1600" b="1" dirty="0"/>
              <a:t>Validación de escenarios</a:t>
            </a:r>
            <a:endParaRPr lang="es-ES" sz="1600" dirty="0"/>
          </a:p>
        </p:txBody>
      </p:sp>
      <p:sp>
        <p:nvSpPr>
          <p:cNvPr id="9" name="Rectángulo redondeado 8"/>
          <p:cNvSpPr/>
          <p:nvPr/>
        </p:nvSpPr>
        <p:spPr>
          <a:xfrm>
            <a:off x="7583450"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Pruebas de eficiencia</a:t>
            </a:r>
          </a:p>
        </p:txBody>
      </p:sp>
      <p:sp>
        <p:nvSpPr>
          <p:cNvPr id="10" name="Marcador de contenido 4"/>
          <p:cNvSpPr txBox="1">
            <a:spLocks/>
          </p:cNvSpPr>
          <p:nvPr/>
        </p:nvSpPr>
        <p:spPr>
          <a:xfrm>
            <a:off x="368305" y="1152277"/>
            <a:ext cx="5223629" cy="206717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Los resultados dependen en gran medida de la estructura del modelo de variabilidad. </a:t>
            </a: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pic>
        <p:nvPicPr>
          <p:cNvPr id="4" name="Imagen 3"/>
          <p:cNvPicPr>
            <a:picLocks noChangeAspect="1"/>
          </p:cNvPicPr>
          <p:nvPr/>
        </p:nvPicPr>
        <p:blipFill>
          <a:blip r:embed="rId4"/>
          <a:stretch>
            <a:fillRect/>
          </a:stretch>
        </p:blipFill>
        <p:spPr>
          <a:xfrm>
            <a:off x="5441018" y="1153633"/>
            <a:ext cx="5714662" cy="3241385"/>
          </a:xfrm>
          <a:prstGeom prst="rect">
            <a:avLst/>
          </a:prstGeom>
        </p:spPr>
      </p:pic>
      <p:sp>
        <p:nvSpPr>
          <p:cNvPr id="13" name="Subtítulo 5">
            <a:extLst>
              <a:ext uri="{FF2B5EF4-FFF2-40B4-BE49-F238E27FC236}">
                <a16:creationId xmlns:a16="http://schemas.microsoft.com/office/drawing/2014/main" id="{473C5EFC-2218-45F9-B5C1-01B96A7F797E}"/>
              </a:ext>
            </a:extLst>
          </p:cNvPr>
          <p:cNvSpPr>
            <a:spLocks noGrp="1"/>
          </p:cNvSpPr>
          <p:nvPr>
            <p:ph idx="1"/>
          </p:nvPr>
        </p:nvSpPr>
        <p:spPr>
          <a:xfrm>
            <a:off x="1097280" y="5388535"/>
            <a:ext cx="10058400" cy="650492"/>
          </a:xfrm>
        </p:spPr>
        <p:txBody>
          <a:bodyPr>
            <a:norm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CON JUEGOS DE PRUEBA PEQUEÑOS NO ES POSIBLE EXTRAER CONCLUSIONES ADECUADAS</a:t>
            </a:r>
          </a:p>
        </p:txBody>
      </p:sp>
      <p:sp>
        <p:nvSpPr>
          <p:cNvPr id="14"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11" name="CuadroTexto 10">
            <a:extLst>
              <a:ext uri="{FF2B5EF4-FFF2-40B4-BE49-F238E27FC236}">
                <a16:creationId xmlns:a16="http://schemas.microsoft.com/office/drawing/2014/main" id="{742975A7-6FCF-4CD1-A6AC-0F74FC2EE5C3}"/>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20</a:t>
            </a:r>
          </a:p>
        </p:txBody>
      </p:sp>
    </p:spTree>
    <p:extLst>
      <p:ext uri="{BB962C8B-B14F-4D97-AF65-F5344CB8AC3E}">
        <p14:creationId xmlns:p14="http://schemas.microsoft.com/office/powerpoint/2010/main" val="1972407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3FF6646-F7BB-4C85-8D18-F0D293A23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EF01BFC-12DD-4531-8FBF-A24C9ADEB5E4}"/>
              </a:ext>
            </a:extLst>
          </p:cNvPr>
          <p:cNvSpPr txBox="1"/>
          <p:nvPr/>
        </p:nvSpPr>
        <p:spPr>
          <a:xfrm>
            <a:off x="58926" y="6462756"/>
            <a:ext cx="7525843" cy="369332"/>
          </a:xfrm>
          <a:prstGeom prst="rect">
            <a:avLst/>
          </a:prstGeom>
          <a:noFill/>
        </p:spPr>
        <p:txBody>
          <a:bodyPr wrap="none" rtlCol="0">
            <a:spAutoFit/>
          </a:bodyPr>
          <a:lstStyle/>
          <a:p>
            <a:r>
              <a:rPr lang="es-ES" dirty="0">
                <a:solidFill>
                  <a:schemeClr val="bg1"/>
                </a:solidFill>
              </a:rPr>
              <a:t>Variabilidad Dinámica en Sistemas Sensibles al Contexto (Móstoles, Julio 2022)</a:t>
            </a:r>
          </a:p>
        </p:txBody>
      </p:sp>
      <p:sp>
        <p:nvSpPr>
          <p:cNvPr id="5" name="Título 4"/>
          <p:cNvSpPr>
            <a:spLocks noGrp="1"/>
          </p:cNvSpPr>
          <p:nvPr>
            <p:ph type="title"/>
          </p:nvPr>
        </p:nvSpPr>
        <p:spPr>
          <a:xfrm>
            <a:off x="731106" y="171052"/>
            <a:ext cx="9778089" cy="484004"/>
          </a:xfrm>
        </p:spPr>
        <p:txBody>
          <a:bodyPr>
            <a:normAutofit/>
          </a:bodyPr>
          <a:lstStyle/>
          <a:p>
            <a:r>
              <a:rPr lang="es-ES" b="1" dirty="0">
                <a:solidFill>
                  <a:srgbClr val="FF0000"/>
                </a:solidFill>
              </a:rPr>
              <a:t>Motivación</a:t>
            </a:r>
            <a:endParaRPr lang="es-ES" dirty="0"/>
          </a:p>
        </p:txBody>
      </p:sp>
      <p:sp>
        <p:nvSpPr>
          <p:cNvPr id="6" name="Subtítulo 5">
            <a:extLst>
              <a:ext uri="{FF2B5EF4-FFF2-40B4-BE49-F238E27FC236}">
                <a16:creationId xmlns:a16="http://schemas.microsoft.com/office/drawing/2014/main" id="{2C9210CB-957B-45F5-9851-E074A17ECFB5}"/>
              </a:ext>
            </a:extLst>
          </p:cNvPr>
          <p:cNvSpPr>
            <a:spLocks noGrp="1"/>
          </p:cNvSpPr>
          <p:nvPr>
            <p:ph idx="1"/>
          </p:nvPr>
        </p:nvSpPr>
        <p:spPr>
          <a:xfrm>
            <a:off x="1558690" y="5378641"/>
            <a:ext cx="9104921" cy="609271"/>
          </a:xfrm>
        </p:spPr>
        <p:txBody>
          <a:bodyPr>
            <a:no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EXISTE UNA CARENCIA DE SOLUCIONES QUE PERMITAN GESTIONAR LA VARIABILIDAD DINÁMICA</a:t>
            </a:r>
          </a:p>
        </p:txBody>
      </p:sp>
      <p:sp>
        <p:nvSpPr>
          <p:cNvPr id="10" name="Marcador de contenido 4"/>
          <p:cNvSpPr txBox="1">
            <a:spLocks/>
          </p:cNvSpPr>
          <p:nvPr/>
        </p:nvSpPr>
        <p:spPr>
          <a:xfrm>
            <a:off x="731106" y="894277"/>
            <a:ext cx="11191875" cy="41566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a:t>
            </a:r>
            <a:r>
              <a:rPr lang="es-ES" sz="2000" b="1" cap="none" dirty="0">
                <a:latin typeface="Bookman Old Style" panose="02050604050505020204" pitchFamily="18" charset="0"/>
                <a:cs typeface="Adobe Hebrew" panose="02040503050201020203" pitchFamily="18" charset="-79"/>
              </a:rPr>
              <a:t>variabilidad software </a:t>
            </a:r>
            <a:r>
              <a:rPr lang="es-ES" sz="2000" cap="none" dirty="0">
                <a:latin typeface="Bookman Old Style" panose="02050604050505020204" pitchFamily="18" charset="0"/>
                <a:cs typeface="Adobe Hebrew" panose="02040503050201020203" pitchFamily="18" charset="-79"/>
              </a:rPr>
              <a:t>permite configurar características visibles de sistemas (denominados </a:t>
            </a:r>
            <a:r>
              <a:rPr lang="es-ES" sz="2000" b="1" cap="none" dirty="0">
                <a:latin typeface="Bookman Old Style" panose="02050604050505020204" pitchFamily="18" charset="0"/>
                <a:cs typeface="Adobe Hebrew" panose="02040503050201020203" pitchFamily="18" charset="-79"/>
              </a:rPr>
              <a:t>variantes</a:t>
            </a:r>
            <a:r>
              <a:rPr lang="es-ES" sz="2000" cap="none" dirty="0">
                <a:latin typeface="Bookman Old Style" panose="02050604050505020204" pitchFamily="18" charset="0"/>
                <a:cs typeface="Adobe Hebrew" panose="02040503050201020203" pitchFamily="18" charset="-79"/>
              </a:rPr>
              <a:t>) que cuentan con múltiples opciones de configuración.</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a:t>
            </a:r>
            <a:r>
              <a:rPr lang="es-ES" sz="2000" b="1" cap="none" dirty="0">
                <a:latin typeface="Bookman Old Style" panose="02050604050505020204" pitchFamily="18" charset="0"/>
                <a:cs typeface="Adobe Hebrew" panose="02040503050201020203" pitchFamily="18" charset="-79"/>
              </a:rPr>
              <a:t>configuración de los variantes </a:t>
            </a:r>
            <a:r>
              <a:rPr lang="es-ES" sz="2000" cap="none" dirty="0">
                <a:latin typeface="Bookman Old Style" panose="02050604050505020204" pitchFamily="18" charset="0"/>
                <a:cs typeface="Adobe Hebrew" panose="02040503050201020203" pitchFamily="18" charset="-79"/>
              </a:rPr>
              <a:t>puede realizarse en el lado del desarrollador de manera estática o en el lado del cliente de manera más dinámica.</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Los sistemas actuales dependientes del</a:t>
            </a:r>
            <a:r>
              <a:rPr lang="es-ES" sz="2000" b="1" cap="none" dirty="0">
                <a:latin typeface="Bookman Old Style" panose="02050604050505020204" pitchFamily="18" charset="0"/>
                <a:cs typeface="Adobe Hebrew" panose="02040503050201020203" pitchFamily="18" charset="-79"/>
              </a:rPr>
              <a:t> contexto</a:t>
            </a:r>
            <a:r>
              <a:rPr lang="es-ES" sz="2000" cap="none" dirty="0">
                <a:latin typeface="Bookman Old Style" panose="02050604050505020204" pitchFamily="18" charset="0"/>
                <a:cs typeface="Adobe Hebrew" panose="02040503050201020203" pitchFamily="18" charset="-79"/>
              </a:rPr>
              <a:t> requieren una gestión de la </a:t>
            </a:r>
            <a:r>
              <a:rPr lang="es-ES" sz="2000" b="1" cap="none" dirty="0">
                <a:latin typeface="Bookman Old Style" panose="02050604050505020204" pitchFamily="18" charset="0"/>
                <a:cs typeface="Adobe Hebrew" panose="02040503050201020203" pitchFamily="18" charset="-79"/>
              </a:rPr>
              <a:t>variabilidad</a:t>
            </a:r>
            <a:r>
              <a:rPr lang="es-ES" sz="2000" cap="none" dirty="0">
                <a:latin typeface="Bookman Old Style" panose="02050604050505020204" pitchFamily="18" charset="0"/>
                <a:cs typeface="Adobe Hebrew" panose="02040503050201020203" pitchFamily="18" charset="-79"/>
              </a:rPr>
              <a:t> que se pueda </a:t>
            </a:r>
            <a:r>
              <a:rPr lang="es-ES" sz="2000" b="1" cap="none" dirty="0">
                <a:latin typeface="Bookman Old Style" panose="02050604050505020204" pitchFamily="18" charset="0"/>
                <a:cs typeface="Adobe Hebrew" panose="02040503050201020203" pitchFamily="18" charset="-79"/>
              </a:rPr>
              <a:t>automatizar</a:t>
            </a:r>
            <a:r>
              <a:rPr lang="es-ES" sz="2000" cap="none" dirty="0">
                <a:latin typeface="Bookman Old Style" panose="02050604050505020204" pitchFamily="18" charset="0"/>
                <a:cs typeface="Adobe Hebrew" panose="02040503050201020203" pitchFamily="18" charset="-79"/>
              </a:rPr>
              <a:t> durante la ejecución del sistema.</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gestión de la variabilidad en tiempo de ejecución se denomina </a:t>
            </a:r>
            <a:r>
              <a:rPr lang="es-ES" sz="2000" b="1" cap="none" dirty="0">
                <a:latin typeface="Bookman Old Style" panose="02050604050505020204" pitchFamily="18" charset="0"/>
                <a:cs typeface="Adobe Hebrew" panose="02040503050201020203" pitchFamily="18" charset="-79"/>
              </a:rPr>
              <a:t>variabilidad dinámica</a:t>
            </a:r>
            <a:r>
              <a:rPr lang="es-ES" sz="2000" dirty="0">
                <a:latin typeface="Bookman Old Style" panose="02050604050505020204" pitchFamily="18" charset="0"/>
                <a:cs typeface="Adobe Hebrew" panose="02040503050201020203" pitchFamily="18" charset="-79"/>
              </a:rPr>
              <a:t>.</a:t>
            </a:r>
          </a:p>
        </p:txBody>
      </p:sp>
      <p:sp>
        <p:nvSpPr>
          <p:cNvPr id="7" name="CuadroTexto 6">
            <a:extLst>
              <a:ext uri="{FF2B5EF4-FFF2-40B4-BE49-F238E27FC236}">
                <a16:creationId xmlns:a16="http://schemas.microsoft.com/office/drawing/2014/main" id="{48EA2C0D-A8BA-4F1C-8FB5-08A9EDBEA92D}"/>
              </a:ext>
            </a:extLst>
          </p:cNvPr>
          <p:cNvSpPr txBox="1"/>
          <p:nvPr/>
        </p:nvSpPr>
        <p:spPr>
          <a:xfrm>
            <a:off x="11155680" y="6459785"/>
            <a:ext cx="1036320" cy="307777"/>
          </a:xfrm>
          <a:prstGeom prst="rect">
            <a:avLst/>
          </a:prstGeom>
          <a:noFill/>
        </p:spPr>
        <p:txBody>
          <a:bodyPr wrap="square" rtlCol="0">
            <a:spAutoFit/>
          </a:bodyPr>
          <a:lstStyle/>
          <a:p>
            <a:pPr algn="r"/>
            <a:fld id="{1908B627-F0AA-4C9D-B919-84B994CE2213}" type="slidenum">
              <a:rPr lang="es-ES" sz="1400" smtClean="0">
                <a:solidFill>
                  <a:schemeClr val="bg1"/>
                </a:solidFill>
              </a:rPr>
              <a:pPr algn="r"/>
              <a:t>3</a:t>
            </a:fld>
            <a:r>
              <a:rPr lang="es-ES" sz="1400" dirty="0">
                <a:solidFill>
                  <a:schemeClr val="bg1"/>
                </a:solidFill>
              </a:rPr>
              <a:t>/35</a:t>
            </a:r>
          </a:p>
        </p:txBody>
      </p:sp>
    </p:spTree>
    <p:extLst>
      <p:ext uri="{BB962C8B-B14F-4D97-AF65-F5344CB8AC3E}">
        <p14:creationId xmlns:p14="http://schemas.microsoft.com/office/powerpoint/2010/main" val="307644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p:cNvSpPr txBox="1">
            <a:spLocks/>
          </p:cNvSpPr>
          <p:nvPr/>
        </p:nvSpPr>
        <p:spPr>
          <a:xfrm>
            <a:off x="463158" y="1145739"/>
            <a:ext cx="5632842" cy="33601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Repetición aleatoria de 100 juegos de prueba</a:t>
            </a:r>
          </a:p>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En </a:t>
            </a:r>
            <a:r>
              <a:rPr lang="es-ES" b="1" cap="none" dirty="0">
                <a:latin typeface="Bookman Old Style" panose="02050604050505020204" pitchFamily="18" charset="0"/>
                <a:cs typeface="Adobe Hebrew" panose="02040503050201020203" pitchFamily="18" charset="-79"/>
              </a:rPr>
              <a:t>modelos</a:t>
            </a:r>
            <a:r>
              <a:rPr lang="es-ES" cap="none" dirty="0">
                <a:latin typeface="Bookman Old Style" panose="02050604050505020204" pitchFamily="18" charset="0"/>
                <a:cs typeface="Adobe Hebrew" panose="02040503050201020203" pitchFamily="18" charset="-79"/>
              </a:rPr>
              <a:t> de variabilidad más </a:t>
            </a:r>
            <a:r>
              <a:rPr lang="es-ES" b="1" cap="none" dirty="0">
                <a:latin typeface="Bookman Old Style" panose="02050604050505020204" pitchFamily="18" charset="0"/>
                <a:cs typeface="Adobe Hebrew" panose="02040503050201020203" pitchFamily="18" charset="-79"/>
              </a:rPr>
              <a:t>grandes</a:t>
            </a:r>
            <a:r>
              <a:rPr lang="es-ES" cap="none" dirty="0">
                <a:latin typeface="Bookman Old Style" panose="02050604050505020204" pitchFamily="18" charset="0"/>
                <a:cs typeface="Adobe Hebrew" panose="02040503050201020203" pitchFamily="18" charset="-79"/>
              </a:rPr>
              <a:t> se logran mejores tasas de </a:t>
            </a:r>
            <a:r>
              <a:rPr lang="es-ES" b="1" cap="none" dirty="0">
                <a:latin typeface="Bookman Old Style" panose="02050604050505020204" pitchFamily="18" charset="0"/>
                <a:cs typeface="Adobe Hebrew" panose="02040503050201020203" pitchFamily="18" charset="-79"/>
              </a:rPr>
              <a:t>éxito</a:t>
            </a:r>
            <a:r>
              <a:rPr lang="es-ES"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El tiempo medio de inserción no se ve muy afectado por los tamaños de los conjuntos de inserción.</a:t>
            </a: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1" name="Rectángulo redondeado 5">
            <a:extLst>
              <a:ext uri="{FF2B5EF4-FFF2-40B4-BE49-F238E27FC236}">
                <a16:creationId xmlns:a16="http://schemas.microsoft.com/office/drawing/2014/main" id="{DB8D7810-9BE7-4D95-B2C0-CA3757693EA6}"/>
              </a:ext>
            </a:extLst>
          </p:cNvPr>
          <p:cNvSpPr/>
          <p:nvPr/>
        </p:nvSpPr>
        <p:spPr>
          <a:xfrm>
            <a:off x="3210357"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1</a:t>
            </a:r>
            <a:br>
              <a:rPr lang="es-ES" sz="1600" b="1" dirty="0"/>
            </a:br>
            <a:r>
              <a:rPr lang="es-ES" sz="1600" b="1" dirty="0"/>
              <a:t>Validación de escenarios</a:t>
            </a:r>
            <a:endParaRPr lang="es-ES" sz="1600" dirty="0"/>
          </a:p>
        </p:txBody>
      </p:sp>
      <p:sp>
        <p:nvSpPr>
          <p:cNvPr id="14" name="Rectángulo redondeado 8">
            <a:extLst>
              <a:ext uri="{FF2B5EF4-FFF2-40B4-BE49-F238E27FC236}">
                <a16:creationId xmlns:a16="http://schemas.microsoft.com/office/drawing/2014/main" id="{7F126164-6BC8-4A74-B677-8A17C8872D40}"/>
              </a:ext>
            </a:extLst>
          </p:cNvPr>
          <p:cNvSpPr/>
          <p:nvPr/>
        </p:nvSpPr>
        <p:spPr>
          <a:xfrm>
            <a:off x="7701437"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Pruebas de eficiencia</a:t>
            </a:r>
          </a:p>
        </p:txBody>
      </p:sp>
      <p:sp>
        <p:nvSpPr>
          <p:cNvPr id="9"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graphicFrame>
        <p:nvGraphicFramePr>
          <p:cNvPr id="3" name="Tabla 2"/>
          <p:cNvGraphicFramePr>
            <a:graphicFrameLocks noGrp="1"/>
          </p:cNvGraphicFramePr>
          <p:nvPr>
            <p:extLst>
              <p:ext uri="{D42A27DB-BD31-4B8C-83A1-F6EECF244321}">
                <p14:modId xmlns:p14="http://schemas.microsoft.com/office/powerpoint/2010/main" val="3366861202"/>
              </p:ext>
            </p:extLst>
          </p:nvPr>
        </p:nvGraphicFramePr>
        <p:xfrm>
          <a:off x="6015210" y="1417418"/>
          <a:ext cx="6053105" cy="3107185"/>
        </p:xfrm>
        <a:graphic>
          <a:graphicData uri="http://schemas.openxmlformats.org/drawingml/2006/table">
            <a:tbl>
              <a:tblPr firstRow="1" bandRow="1">
                <a:tableStyleId>{5C22544A-7EE6-4342-B048-85BDC9FD1C3A}</a:tableStyleId>
              </a:tblPr>
              <a:tblGrid>
                <a:gridCol w="2050147">
                  <a:extLst>
                    <a:ext uri="{9D8B030D-6E8A-4147-A177-3AD203B41FA5}">
                      <a16:colId xmlns:a16="http://schemas.microsoft.com/office/drawing/2014/main" val="20000"/>
                    </a:ext>
                  </a:extLst>
                </a:gridCol>
                <a:gridCol w="1906128">
                  <a:extLst>
                    <a:ext uri="{9D8B030D-6E8A-4147-A177-3AD203B41FA5}">
                      <a16:colId xmlns:a16="http://schemas.microsoft.com/office/drawing/2014/main" val="20001"/>
                    </a:ext>
                  </a:extLst>
                </a:gridCol>
                <a:gridCol w="1247087">
                  <a:extLst>
                    <a:ext uri="{9D8B030D-6E8A-4147-A177-3AD203B41FA5}">
                      <a16:colId xmlns:a16="http://schemas.microsoft.com/office/drawing/2014/main" val="20002"/>
                    </a:ext>
                  </a:extLst>
                </a:gridCol>
                <a:gridCol w="849743">
                  <a:extLst>
                    <a:ext uri="{9D8B030D-6E8A-4147-A177-3AD203B41FA5}">
                      <a16:colId xmlns:a16="http://schemas.microsoft.com/office/drawing/2014/main" val="20003"/>
                    </a:ext>
                  </a:extLst>
                </a:gridCol>
              </a:tblGrid>
              <a:tr h="308434">
                <a:tc>
                  <a:txBody>
                    <a:bodyPr/>
                    <a:lstStyle/>
                    <a:p>
                      <a:pPr algn="ctr"/>
                      <a:r>
                        <a:rPr lang="es-ES" sz="1200" dirty="0"/>
                        <a:t>Conjunto de prueba</a:t>
                      </a:r>
                    </a:p>
                  </a:txBody>
                  <a:tcPr marL="76052" marR="76052" marT="38026" marB="38026"/>
                </a:tc>
                <a:tc>
                  <a:txBody>
                    <a:bodyPr/>
                    <a:lstStyle/>
                    <a:p>
                      <a:pPr algn="ctr"/>
                      <a:r>
                        <a:rPr lang="es-ES" sz="1200" dirty="0"/>
                        <a:t>Rangos de </a:t>
                      </a:r>
                      <a:br>
                        <a:rPr lang="es-ES" sz="1200" dirty="0"/>
                      </a:br>
                      <a:r>
                        <a:rPr lang="es-ES" sz="1200" dirty="0"/>
                        <a:t>tiempo</a:t>
                      </a:r>
                      <a:r>
                        <a:rPr lang="es-ES" sz="1200" baseline="0" dirty="0"/>
                        <a:t> (s)</a:t>
                      </a:r>
                      <a:endParaRPr lang="es-ES" sz="1200" dirty="0"/>
                    </a:p>
                  </a:txBody>
                  <a:tcPr marL="76052" marR="76052" marT="38026" marB="38026"/>
                </a:tc>
                <a:tc>
                  <a:txBody>
                    <a:bodyPr/>
                    <a:lstStyle/>
                    <a:p>
                      <a:pPr algn="ctr"/>
                      <a:r>
                        <a:rPr lang="es-ES" sz="1200" dirty="0"/>
                        <a:t>Tiempo </a:t>
                      </a:r>
                      <a:br>
                        <a:rPr lang="es-ES" sz="1200" dirty="0"/>
                      </a:br>
                      <a:r>
                        <a:rPr lang="es-ES" sz="1200" dirty="0"/>
                        <a:t>medio (s)</a:t>
                      </a:r>
                    </a:p>
                  </a:txBody>
                  <a:tcPr marL="76052" marR="76052" marT="38026" marB="38026"/>
                </a:tc>
                <a:tc>
                  <a:txBody>
                    <a:bodyPr/>
                    <a:lstStyle/>
                    <a:p>
                      <a:pPr algn="ctr"/>
                      <a:r>
                        <a:rPr lang="es-ES" sz="1200" dirty="0"/>
                        <a:t>Tasa</a:t>
                      </a:r>
                      <a:r>
                        <a:rPr lang="es-ES" sz="1200" baseline="0" dirty="0"/>
                        <a:t> media </a:t>
                      </a:r>
                      <a:br>
                        <a:rPr lang="es-ES" sz="1200" baseline="0" dirty="0"/>
                      </a:br>
                      <a:r>
                        <a:rPr lang="es-ES" sz="1200" baseline="0" dirty="0"/>
                        <a:t>de éxito</a:t>
                      </a:r>
                      <a:endParaRPr lang="es-ES" sz="1200" dirty="0"/>
                    </a:p>
                  </a:txBody>
                  <a:tcPr marL="76052" marR="76052" marT="38026" marB="38026"/>
                </a:tc>
                <a:extLst>
                  <a:ext uri="{0D108BD9-81ED-4DB2-BD59-A6C34878D82A}">
                    <a16:rowId xmlns:a16="http://schemas.microsoft.com/office/drawing/2014/main" val="10000"/>
                  </a:ext>
                </a:extLst>
              </a:tr>
              <a:tr h="430962">
                <a:tc>
                  <a:txBody>
                    <a:bodyPr/>
                    <a:lstStyle/>
                    <a:p>
                      <a:pPr algn="ctr"/>
                      <a:r>
                        <a:rPr lang="es-ES" sz="1200" dirty="0"/>
                        <a:t>Repeticiones de inserción de 1 característica</a:t>
                      </a:r>
                      <a:br>
                        <a:rPr lang="es-ES" sz="1200" dirty="0"/>
                      </a:br>
                      <a:endParaRPr lang="es-ES" sz="1200" dirty="0"/>
                    </a:p>
                  </a:txBody>
                  <a:tcPr marL="76052" marR="76052" marT="38026" marB="38026"/>
                </a:tc>
                <a:tc>
                  <a:txBody>
                    <a:bodyPr/>
                    <a:lstStyle/>
                    <a:p>
                      <a:pPr algn="ctr"/>
                      <a:r>
                        <a:rPr lang="es-ES" sz="1200" dirty="0"/>
                        <a:t> [0,688-1,183]</a:t>
                      </a:r>
                    </a:p>
                  </a:txBody>
                  <a:tcPr marL="76052" marR="76052" marT="38026" marB="38026"/>
                </a:tc>
                <a:tc>
                  <a:txBody>
                    <a:bodyPr/>
                    <a:lstStyle/>
                    <a:p>
                      <a:pPr algn="ctr"/>
                      <a:r>
                        <a:rPr lang="es-ES" sz="1200" dirty="0"/>
                        <a:t>0,621</a:t>
                      </a:r>
                    </a:p>
                  </a:txBody>
                  <a:tcPr marL="76052" marR="76052" marT="38026" marB="38026"/>
                </a:tc>
                <a:tc>
                  <a:txBody>
                    <a:bodyPr/>
                    <a:lstStyle/>
                    <a:p>
                      <a:pPr algn="ctr"/>
                      <a:r>
                        <a:rPr lang="es-ES" sz="1200" dirty="0"/>
                        <a:t>76%</a:t>
                      </a:r>
                    </a:p>
                  </a:txBody>
                  <a:tcPr marL="76052" marR="76052" marT="38026" marB="38026"/>
                </a:tc>
                <a:extLst>
                  <a:ext uri="{0D108BD9-81ED-4DB2-BD59-A6C34878D82A}">
                    <a16:rowId xmlns:a16="http://schemas.microsoft.com/office/drawing/2014/main" val="10001"/>
                  </a:ext>
                </a:extLst>
              </a:tr>
              <a:tr h="6084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200" dirty="0"/>
                        <a:t>Repeticiones de inserción de 3 características</a:t>
                      </a:r>
                    </a:p>
                  </a:txBody>
                  <a:tcPr marL="76052" marR="76052" marT="38026" marB="3802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200" dirty="0"/>
                        <a:t> [0,770-2,787]</a:t>
                      </a:r>
                    </a:p>
                  </a:txBody>
                  <a:tcPr marL="76052" marR="76052" marT="38026" marB="38026"/>
                </a:tc>
                <a:tc>
                  <a:txBody>
                    <a:bodyPr/>
                    <a:lstStyle/>
                    <a:p>
                      <a:pPr algn="ctr"/>
                      <a:r>
                        <a:rPr lang="es-ES" sz="1200" dirty="0"/>
                        <a:t>0,678</a:t>
                      </a:r>
                    </a:p>
                  </a:txBody>
                  <a:tcPr marL="76052" marR="76052" marT="38026" marB="38026"/>
                </a:tc>
                <a:tc>
                  <a:txBody>
                    <a:bodyPr/>
                    <a:lstStyle/>
                    <a:p>
                      <a:pPr algn="ctr"/>
                      <a:r>
                        <a:rPr lang="es-ES" sz="1200" dirty="0"/>
                        <a:t>90%</a:t>
                      </a:r>
                    </a:p>
                  </a:txBody>
                  <a:tcPr marL="76052" marR="76052" marT="38026" marB="38026"/>
                </a:tc>
                <a:extLst>
                  <a:ext uri="{0D108BD9-81ED-4DB2-BD59-A6C34878D82A}">
                    <a16:rowId xmlns:a16="http://schemas.microsoft.com/office/drawing/2014/main" val="10002"/>
                  </a:ext>
                </a:extLst>
              </a:tr>
              <a:tr h="6084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200" dirty="0"/>
                        <a:t>Repeticiones de inserción de 5 características</a:t>
                      </a:r>
                    </a:p>
                    <a:p>
                      <a:pPr algn="ctr"/>
                      <a:endParaRPr lang="es-ES" sz="1200" dirty="0"/>
                    </a:p>
                  </a:txBody>
                  <a:tcPr marL="76052" marR="76052" marT="38026" marB="38026"/>
                </a:tc>
                <a:tc>
                  <a:txBody>
                    <a:bodyPr/>
                    <a:lstStyle/>
                    <a:p>
                      <a:pPr algn="ctr"/>
                      <a:r>
                        <a:rPr lang="es-ES" sz="1200" dirty="0"/>
                        <a:t>[1,363-3,631]</a:t>
                      </a:r>
                    </a:p>
                  </a:txBody>
                  <a:tcPr marL="76052" marR="76052" marT="38026" marB="38026"/>
                </a:tc>
                <a:tc>
                  <a:txBody>
                    <a:bodyPr/>
                    <a:lstStyle/>
                    <a:p>
                      <a:pPr algn="ctr"/>
                      <a:r>
                        <a:rPr lang="es-ES" sz="1200" dirty="0"/>
                        <a:t>0,628</a:t>
                      </a:r>
                    </a:p>
                  </a:txBody>
                  <a:tcPr marL="76052" marR="76052" marT="38026" marB="38026"/>
                </a:tc>
                <a:tc>
                  <a:txBody>
                    <a:bodyPr/>
                    <a:lstStyle/>
                    <a:p>
                      <a:pPr algn="ctr"/>
                      <a:r>
                        <a:rPr lang="es-ES" sz="1200" dirty="0"/>
                        <a:t>90%</a:t>
                      </a:r>
                    </a:p>
                  </a:txBody>
                  <a:tcPr marL="76052" marR="76052" marT="38026" marB="38026"/>
                </a:tc>
                <a:extLst>
                  <a:ext uri="{0D108BD9-81ED-4DB2-BD59-A6C34878D82A}">
                    <a16:rowId xmlns:a16="http://schemas.microsoft.com/office/drawing/2014/main" val="10003"/>
                  </a:ext>
                </a:extLst>
              </a:tr>
              <a:tr h="6084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200" dirty="0"/>
                        <a:t>Repeticiones de inserción de 10 características</a:t>
                      </a:r>
                    </a:p>
                    <a:p>
                      <a:pPr algn="ctr"/>
                      <a:endParaRPr lang="es-ES" sz="1200" dirty="0"/>
                    </a:p>
                  </a:txBody>
                  <a:tcPr marL="76052" marR="76052" marT="38026" marB="38026"/>
                </a:tc>
                <a:tc>
                  <a:txBody>
                    <a:bodyPr/>
                    <a:lstStyle/>
                    <a:p>
                      <a:pPr algn="ctr"/>
                      <a:r>
                        <a:rPr lang="es-ES" sz="1200" dirty="0"/>
                        <a:t>[4,314-9,359]</a:t>
                      </a:r>
                    </a:p>
                  </a:txBody>
                  <a:tcPr marL="76052" marR="76052" marT="38026" marB="38026"/>
                </a:tc>
                <a:tc>
                  <a:txBody>
                    <a:bodyPr/>
                    <a:lstStyle/>
                    <a:p>
                      <a:pPr algn="ctr"/>
                      <a:r>
                        <a:rPr lang="es-ES" sz="1200" dirty="0"/>
                        <a:t>0,741</a:t>
                      </a:r>
                    </a:p>
                  </a:txBody>
                  <a:tcPr marL="76052" marR="76052" marT="38026" marB="38026"/>
                </a:tc>
                <a:tc>
                  <a:txBody>
                    <a:bodyPr/>
                    <a:lstStyle/>
                    <a:p>
                      <a:pPr algn="ctr"/>
                      <a:r>
                        <a:rPr lang="es-ES" sz="1200" dirty="0"/>
                        <a:t>92%</a:t>
                      </a:r>
                    </a:p>
                  </a:txBody>
                  <a:tcPr marL="76052" marR="76052" marT="38026" marB="38026"/>
                </a:tc>
                <a:extLst>
                  <a:ext uri="{0D108BD9-81ED-4DB2-BD59-A6C34878D82A}">
                    <a16:rowId xmlns:a16="http://schemas.microsoft.com/office/drawing/2014/main" val="10004"/>
                  </a:ext>
                </a:extLst>
              </a:tr>
            </a:tbl>
          </a:graphicData>
        </a:graphic>
      </p:graphicFrame>
      <p:sp>
        <p:nvSpPr>
          <p:cNvPr id="8" name="CuadroTexto 7">
            <a:extLst>
              <a:ext uri="{FF2B5EF4-FFF2-40B4-BE49-F238E27FC236}">
                <a16:creationId xmlns:a16="http://schemas.microsoft.com/office/drawing/2014/main" id="{CDAD9365-0FF4-4F72-BD50-3C15126B2107}"/>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21</a:t>
            </a:r>
          </a:p>
        </p:txBody>
      </p:sp>
    </p:spTree>
    <p:extLst>
      <p:ext uri="{BB962C8B-B14F-4D97-AF65-F5344CB8AC3E}">
        <p14:creationId xmlns:p14="http://schemas.microsoft.com/office/powerpoint/2010/main" val="1823749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134045"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2</a:t>
            </a:r>
            <a:br>
              <a:rPr lang="es-ES" sz="1600" b="1" dirty="0"/>
            </a:br>
            <a:r>
              <a:rPr lang="es-ES" sz="1600" b="1" dirty="0"/>
              <a:t>Escenarios de escalabilidad</a:t>
            </a:r>
            <a:endParaRPr lang="es-ES" sz="1600" dirty="0"/>
          </a:p>
        </p:txBody>
      </p:sp>
      <p:sp>
        <p:nvSpPr>
          <p:cNvPr id="9" name="Rectángulo redondeado 8"/>
          <p:cNvSpPr/>
          <p:nvPr/>
        </p:nvSpPr>
        <p:spPr>
          <a:xfrm>
            <a:off x="7625125"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Pruebas de rendimiento</a:t>
            </a:r>
          </a:p>
        </p:txBody>
      </p:sp>
      <p:sp>
        <p:nvSpPr>
          <p:cNvPr id="10" name="Marcador de contenido 4"/>
          <p:cNvSpPr txBox="1">
            <a:spLocks/>
          </p:cNvSpPr>
          <p:nvPr/>
        </p:nvSpPr>
        <p:spPr>
          <a:xfrm>
            <a:off x="358780" y="1127626"/>
            <a:ext cx="5361193" cy="4073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cap="none" dirty="0">
                <a:latin typeface="Bookman Old Style" panose="02050604050505020204" pitchFamily="18" charset="0"/>
                <a:cs typeface="Adobe Hebrew" panose="02040503050201020203" pitchFamily="18" charset="-79"/>
              </a:rPr>
              <a:t>En modelos de variabilidad de gran tamaño como 5.000 características, el tiempo medio de respuesta se incrementa pero no es excesivo.</a:t>
            </a: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pic>
        <p:nvPicPr>
          <p:cNvPr id="15" name="Imagen 14"/>
          <p:cNvPicPr/>
          <p:nvPr/>
        </p:nvPicPr>
        <p:blipFill>
          <a:blip r:embed="rId4"/>
          <a:stretch>
            <a:fillRect/>
          </a:stretch>
        </p:blipFill>
        <p:spPr>
          <a:xfrm>
            <a:off x="6150076" y="2673436"/>
            <a:ext cx="5575197" cy="2622193"/>
          </a:xfrm>
          <a:prstGeom prst="rect">
            <a:avLst/>
          </a:prstGeom>
        </p:spPr>
      </p:pic>
      <p:sp>
        <p:nvSpPr>
          <p:cNvPr id="11" name="Subtítulo 5">
            <a:extLst>
              <a:ext uri="{FF2B5EF4-FFF2-40B4-BE49-F238E27FC236}">
                <a16:creationId xmlns:a16="http://schemas.microsoft.com/office/drawing/2014/main" id="{8049554F-534F-4ACD-8975-EC4E28390E8C}"/>
              </a:ext>
            </a:extLst>
          </p:cNvPr>
          <p:cNvSpPr>
            <a:spLocks noGrp="1"/>
          </p:cNvSpPr>
          <p:nvPr>
            <p:ph idx="1"/>
          </p:nvPr>
        </p:nvSpPr>
        <p:spPr>
          <a:xfrm>
            <a:off x="1618407" y="5388535"/>
            <a:ext cx="8253876" cy="650492"/>
          </a:xfrm>
        </p:spPr>
        <p:txBody>
          <a:bodyPr>
            <a:norm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PARA SISTEMAS NO CRÍTICOS CON MODELOS DE VARIABILIDAD GRANDES EL ALGORITMO SE COMPORTA DE MANERA SATISFACTORIA</a:t>
            </a:r>
          </a:p>
        </p:txBody>
      </p:sp>
      <p:sp>
        <p:nvSpPr>
          <p:cNvPr id="13"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graphicFrame>
        <p:nvGraphicFramePr>
          <p:cNvPr id="16" name="Tabla 15"/>
          <p:cNvGraphicFramePr>
            <a:graphicFrameLocks noGrp="1"/>
          </p:cNvGraphicFramePr>
          <p:nvPr>
            <p:extLst>
              <p:ext uri="{D42A27DB-BD31-4B8C-83A1-F6EECF244321}">
                <p14:modId xmlns:p14="http://schemas.microsoft.com/office/powerpoint/2010/main" val="3118087547"/>
              </p:ext>
            </p:extLst>
          </p:nvPr>
        </p:nvGraphicFramePr>
        <p:xfrm>
          <a:off x="8090311" y="937313"/>
          <a:ext cx="2157399" cy="1634280"/>
        </p:xfrm>
        <a:graphic>
          <a:graphicData uri="http://schemas.openxmlformats.org/drawingml/2006/table">
            <a:tbl>
              <a:tblPr firstRow="1" bandRow="1">
                <a:tableStyleId>{5C22544A-7EE6-4342-B048-85BDC9FD1C3A}</a:tableStyleId>
              </a:tblPr>
              <a:tblGrid>
                <a:gridCol w="1283110">
                  <a:extLst>
                    <a:ext uri="{9D8B030D-6E8A-4147-A177-3AD203B41FA5}">
                      <a16:colId xmlns:a16="http://schemas.microsoft.com/office/drawing/2014/main" val="20000"/>
                    </a:ext>
                  </a:extLst>
                </a:gridCol>
                <a:gridCol w="874289">
                  <a:extLst>
                    <a:ext uri="{9D8B030D-6E8A-4147-A177-3AD203B41FA5}">
                      <a16:colId xmlns:a16="http://schemas.microsoft.com/office/drawing/2014/main" val="20001"/>
                    </a:ext>
                  </a:extLst>
                </a:gridCol>
              </a:tblGrid>
              <a:tr h="208708">
                <a:tc>
                  <a:txBody>
                    <a:bodyPr/>
                    <a:lstStyle/>
                    <a:p>
                      <a:pPr algn="ctr"/>
                      <a:r>
                        <a:rPr lang="es-ES" sz="1200" dirty="0"/>
                        <a:t>Tamaño FM</a:t>
                      </a:r>
                    </a:p>
                  </a:txBody>
                  <a:tcPr marL="76052" marR="76052" marT="38026" marB="38026"/>
                </a:tc>
                <a:tc>
                  <a:txBody>
                    <a:bodyPr/>
                    <a:lstStyle/>
                    <a:p>
                      <a:pPr algn="ctr"/>
                      <a:r>
                        <a:rPr lang="es-ES" sz="1200" dirty="0"/>
                        <a:t>Tiempo (s)</a:t>
                      </a:r>
                    </a:p>
                  </a:txBody>
                  <a:tcPr marL="76052" marR="76052" marT="38026" marB="38026"/>
                </a:tc>
                <a:extLst>
                  <a:ext uri="{0D108BD9-81ED-4DB2-BD59-A6C34878D82A}">
                    <a16:rowId xmlns:a16="http://schemas.microsoft.com/office/drawing/2014/main" val="10000"/>
                  </a:ext>
                </a:extLst>
              </a:tr>
              <a:tr h="208708">
                <a:tc>
                  <a:txBody>
                    <a:bodyPr/>
                    <a:lstStyle/>
                    <a:p>
                      <a:pPr algn="ctr"/>
                      <a:r>
                        <a:rPr lang="es-ES" sz="1200" dirty="0"/>
                        <a:t>1000</a:t>
                      </a:r>
                    </a:p>
                  </a:txBody>
                  <a:tcPr marL="76052" marR="76052" marT="38026" marB="38026"/>
                </a:tc>
                <a:tc>
                  <a:txBody>
                    <a:bodyPr/>
                    <a:lstStyle/>
                    <a:p>
                      <a:pPr algn="ctr"/>
                      <a:r>
                        <a:rPr lang="es-ES" sz="1200" dirty="0"/>
                        <a:t>7,98</a:t>
                      </a:r>
                    </a:p>
                  </a:txBody>
                  <a:tcPr marL="76052" marR="76052" marT="38026" marB="38026"/>
                </a:tc>
                <a:extLst>
                  <a:ext uri="{0D108BD9-81ED-4DB2-BD59-A6C34878D82A}">
                    <a16:rowId xmlns:a16="http://schemas.microsoft.com/office/drawing/2014/main" val="10001"/>
                  </a:ext>
                </a:extLst>
              </a:tr>
              <a:tr h="279104">
                <a:tc>
                  <a:txBody>
                    <a:bodyPr/>
                    <a:lstStyle/>
                    <a:p>
                      <a:pPr algn="ctr"/>
                      <a:r>
                        <a:rPr lang="es-ES" sz="1200" dirty="0"/>
                        <a:t>2000</a:t>
                      </a:r>
                    </a:p>
                  </a:txBody>
                  <a:tcPr marL="76052" marR="76052" marT="38026" marB="38026"/>
                </a:tc>
                <a:tc>
                  <a:txBody>
                    <a:bodyPr/>
                    <a:lstStyle/>
                    <a:p>
                      <a:pPr algn="ctr"/>
                      <a:r>
                        <a:rPr lang="es-ES" sz="1200" dirty="0"/>
                        <a:t>10,38</a:t>
                      </a:r>
                    </a:p>
                  </a:txBody>
                  <a:tcPr marL="76052" marR="76052" marT="38026" marB="38026"/>
                </a:tc>
                <a:extLst>
                  <a:ext uri="{0D108BD9-81ED-4DB2-BD59-A6C34878D82A}">
                    <a16:rowId xmlns:a16="http://schemas.microsoft.com/office/drawing/2014/main" val="10002"/>
                  </a:ext>
                </a:extLst>
              </a:tr>
              <a:tr h="279104">
                <a:tc>
                  <a:txBody>
                    <a:bodyPr/>
                    <a:lstStyle/>
                    <a:p>
                      <a:pPr algn="ctr"/>
                      <a:r>
                        <a:rPr lang="es-ES" sz="1200" dirty="0"/>
                        <a:t>3000</a:t>
                      </a:r>
                    </a:p>
                  </a:txBody>
                  <a:tcPr marL="76052" marR="76052" marT="38026" marB="38026"/>
                </a:tc>
                <a:tc>
                  <a:txBody>
                    <a:bodyPr/>
                    <a:lstStyle/>
                    <a:p>
                      <a:pPr algn="ctr"/>
                      <a:r>
                        <a:rPr lang="es-ES" sz="1200" dirty="0"/>
                        <a:t>12,61</a:t>
                      </a:r>
                    </a:p>
                  </a:txBody>
                  <a:tcPr marL="76052" marR="76052" marT="38026" marB="38026"/>
                </a:tc>
                <a:extLst>
                  <a:ext uri="{0D108BD9-81ED-4DB2-BD59-A6C34878D82A}">
                    <a16:rowId xmlns:a16="http://schemas.microsoft.com/office/drawing/2014/main" val="10003"/>
                  </a:ext>
                </a:extLst>
              </a:tr>
              <a:tr h="279104">
                <a:tc>
                  <a:txBody>
                    <a:bodyPr/>
                    <a:lstStyle/>
                    <a:p>
                      <a:pPr algn="ctr"/>
                      <a:r>
                        <a:rPr lang="es-ES" sz="1200" dirty="0"/>
                        <a:t>4000</a:t>
                      </a:r>
                    </a:p>
                  </a:txBody>
                  <a:tcPr marL="76052" marR="76052" marT="38026" marB="38026"/>
                </a:tc>
                <a:tc>
                  <a:txBody>
                    <a:bodyPr/>
                    <a:lstStyle/>
                    <a:p>
                      <a:pPr algn="ctr"/>
                      <a:r>
                        <a:rPr lang="es-ES" sz="1200" dirty="0"/>
                        <a:t>13,82</a:t>
                      </a:r>
                    </a:p>
                  </a:txBody>
                  <a:tcPr marL="76052" marR="76052" marT="38026" marB="38026"/>
                </a:tc>
                <a:extLst>
                  <a:ext uri="{0D108BD9-81ED-4DB2-BD59-A6C34878D82A}">
                    <a16:rowId xmlns:a16="http://schemas.microsoft.com/office/drawing/2014/main" val="10004"/>
                  </a:ext>
                </a:extLst>
              </a:tr>
              <a:tr h="279104">
                <a:tc>
                  <a:txBody>
                    <a:bodyPr/>
                    <a:lstStyle/>
                    <a:p>
                      <a:pPr algn="ctr"/>
                      <a:r>
                        <a:rPr lang="es-ES" sz="1200" dirty="0"/>
                        <a:t>5000</a:t>
                      </a:r>
                    </a:p>
                  </a:txBody>
                  <a:tcPr marL="76052" marR="76052" marT="38026" marB="38026"/>
                </a:tc>
                <a:tc>
                  <a:txBody>
                    <a:bodyPr/>
                    <a:lstStyle/>
                    <a:p>
                      <a:pPr algn="ctr"/>
                      <a:r>
                        <a:rPr lang="es-ES" sz="1200" dirty="0"/>
                        <a:t>16,07</a:t>
                      </a:r>
                    </a:p>
                  </a:txBody>
                  <a:tcPr marL="76052" marR="76052" marT="38026" marB="38026"/>
                </a:tc>
                <a:extLst>
                  <a:ext uri="{0D108BD9-81ED-4DB2-BD59-A6C34878D82A}">
                    <a16:rowId xmlns:a16="http://schemas.microsoft.com/office/drawing/2014/main" val="10005"/>
                  </a:ext>
                </a:extLst>
              </a:tr>
            </a:tbl>
          </a:graphicData>
        </a:graphic>
      </p:graphicFrame>
      <p:sp>
        <p:nvSpPr>
          <p:cNvPr id="12" name="CuadroTexto 11">
            <a:extLst>
              <a:ext uri="{FF2B5EF4-FFF2-40B4-BE49-F238E27FC236}">
                <a16:creationId xmlns:a16="http://schemas.microsoft.com/office/drawing/2014/main" id="{6676091F-E11A-4EF1-BA0C-F3112E58A993}"/>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22</a:t>
            </a:r>
          </a:p>
        </p:txBody>
      </p:sp>
    </p:spTree>
    <p:extLst>
      <p:ext uri="{BB962C8B-B14F-4D97-AF65-F5344CB8AC3E}">
        <p14:creationId xmlns:p14="http://schemas.microsoft.com/office/powerpoint/2010/main" val="2511131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166111"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3</a:t>
            </a:r>
            <a:br>
              <a:rPr lang="es-ES" sz="1600" b="1" dirty="0"/>
            </a:br>
            <a:r>
              <a:rPr lang="es-ES" sz="1600" b="1" dirty="0"/>
              <a:t>Simulación con robot TurtleBot</a:t>
            </a:r>
            <a:endParaRPr lang="es-ES" sz="1600" dirty="0"/>
          </a:p>
        </p:txBody>
      </p:sp>
      <p:sp>
        <p:nvSpPr>
          <p:cNvPr id="9" name="Rectángulo redondeado 8"/>
          <p:cNvSpPr/>
          <p:nvPr/>
        </p:nvSpPr>
        <p:spPr>
          <a:xfrm>
            <a:off x="7657191"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Reconfiguración de la variabilidad en un robot</a:t>
            </a:r>
          </a:p>
        </p:txBody>
      </p:sp>
      <p:sp>
        <p:nvSpPr>
          <p:cNvPr id="10" name="Marcador de contenido 4"/>
          <p:cNvSpPr txBox="1">
            <a:spLocks/>
          </p:cNvSpPr>
          <p:nvPr/>
        </p:nvSpPr>
        <p:spPr>
          <a:xfrm>
            <a:off x="731106" y="1139561"/>
            <a:ext cx="11135818" cy="377230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Exploración de un área ubicada en la planta baja del edificio Departamental II mediante un robot.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Comprende 2 zonas diferentes separadas.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robot realiza el recorrido siguiendo un algoritmo de exploración, pero al encontrar obstáculos cambia de ruta y llega a una nueva zona. </a:t>
            </a:r>
          </a:p>
        </p:txBody>
      </p:sp>
      <p:sp>
        <p:nvSpPr>
          <p:cNvPr id="11" name="Título 1"/>
          <p:cNvSpPr txBox="1">
            <a:spLocks/>
          </p:cNvSpPr>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a:solidFill>
                  <a:srgbClr val="FF0000"/>
                </a:solidFill>
              </a:rPr>
              <a:t>Experimentación</a:t>
            </a:r>
            <a:endParaRPr lang="es-ES" sz="3400" b="1" dirty="0">
              <a:solidFill>
                <a:srgbClr val="FF0000"/>
              </a:solidFill>
            </a:endParaRPr>
          </a:p>
        </p:txBody>
      </p:sp>
      <p:sp>
        <p:nvSpPr>
          <p:cNvPr id="8" name="CuadroTexto 7">
            <a:extLst>
              <a:ext uri="{FF2B5EF4-FFF2-40B4-BE49-F238E27FC236}">
                <a16:creationId xmlns:a16="http://schemas.microsoft.com/office/drawing/2014/main" id="{FC9D8B12-AA3F-4E18-84E0-AA0F749F3DA2}"/>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23</a:t>
            </a:r>
          </a:p>
        </p:txBody>
      </p:sp>
    </p:spTree>
    <p:extLst>
      <p:ext uri="{BB962C8B-B14F-4D97-AF65-F5344CB8AC3E}">
        <p14:creationId xmlns:p14="http://schemas.microsoft.com/office/powerpoint/2010/main" val="264064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166111"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3</a:t>
            </a:r>
            <a:br>
              <a:rPr lang="es-ES" sz="1600" b="1" dirty="0"/>
            </a:br>
            <a:r>
              <a:rPr lang="es-ES" sz="1600" b="1" dirty="0"/>
              <a:t>Simulación con robot TurtleBot</a:t>
            </a:r>
            <a:endParaRPr lang="es-ES" sz="1600" dirty="0"/>
          </a:p>
        </p:txBody>
      </p:sp>
      <p:sp>
        <p:nvSpPr>
          <p:cNvPr id="9" name="Rectángulo redondeado 8"/>
          <p:cNvSpPr/>
          <p:nvPr/>
        </p:nvSpPr>
        <p:spPr>
          <a:xfrm>
            <a:off x="7657191"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Reconfiguración de la variabilidad en un robot</a:t>
            </a:r>
          </a:p>
        </p:txBody>
      </p:sp>
      <p:sp>
        <p:nvSpPr>
          <p:cNvPr id="10" name="Marcador de contenido 4"/>
          <p:cNvSpPr txBox="1">
            <a:spLocks/>
          </p:cNvSpPr>
          <p:nvPr/>
        </p:nvSpPr>
        <p:spPr>
          <a:xfrm>
            <a:off x="731106" y="1139561"/>
            <a:ext cx="11135818" cy="377230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Exploración de un área ubicada en la planta baja del edificio Departamental II mediante un robot.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Comprende 2 zonas diferentes separadas.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robot realiza el recorrido siguiendo un algoritmo de exploración, pero al encontrar obstáculos cambia de ruta y llega a una nueva zona. </a:t>
            </a:r>
          </a:p>
        </p:txBody>
      </p:sp>
      <p:sp>
        <p:nvSpPr>
          <p:cNvPr id="11" name="Título 1"/>
          <p:cNvSpPr txBox="1">
            <a:spLocks/>
          </p:cNvSpPr>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a:solidFill>
                  <a:srgbClr val="FF0000"/>
                </a:solidFill>
              </a:rPr>
              <a:t>Experimentación</a:t>
            </a:r>
            <a:endParaRPr lang="es-ES" sz="3400" b="1" dirty="0">
              <a:solidFill>
                <a:srgbClr val="FF0000"/>
              </a:solidFill>
            </a:endParaRPr>
          </a:p>
        </p:txBody>
      </p:sp>
      <p:pic>
        <p:nvPicPr>
          <p:cNvPr id="2" name="Imagen 1"/>
          <p:cNvPicPr>
            <a:picLocks noChangeAspect="1"/>
          </p:cNvPicPr>
          <p:nvPr/>
        </p:nvPicPr>
        <p:blipFill>
          <a:blip r:embed="rId4"/>
          <a:stretch>
            <a:fillRect/>
          </a:stretch>
        </p:blipFill>
        <p:spPr>
          <a:xfrm>
            <a:off x="2153264" y="1000347"/>
            <a:ext cx="7436875" cy="4503173"/>
          </a:xfrm>
          <a:prstGeom prst="rect">
            <a:avLst/>
          </a:prstGeom>
        </p:spPr>
      </p:pic>
      <p:sp>
        <p:nvSpPr>
          <p:cNvPr id="8" name="CuadroTexto 7">
            <a:extLst>
              <a:ext uri="{FF2B5EF4-FFF2-40B4-BE49-F238E27FC236}">
                <a16:creationId xmlns:a16="http://schemas.microsoft.com/office/drawing/2014/main" id="{BDD1844A-DB3E-4809-AB27-DF4300DBE4C8}"/>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24</a:t>
            </a:r>
          </a:p>
        </p:txBody>
      </p:sp>
    </p:spTree>
    <p:extLst>
      <p:ext uri="{BB962C8B-B14F-4D97-AF65-F5344CB8AC3E}">
        <p14:creationId xmlns:p14="http://schemas.microsoft.com/office/powerpoint/2010/main" val="348917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180860"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3</a:t>
            </a:r>
            <a:br>
              <a:rPr lang="es-ES" sz="1600" b="1" dirty="0"/>
            </a:br>
            <a:r>
              <a:rPr lang="es-ES" sz="1600" b="1" dirty="0"/>
              <a:t>Simulación con robot TurtleBot</a:t>
            </a:r>
            <a:endParaRPr lang="es-ES" sz="1600" dirty="0"/>
          </a:p>
        </p:txBody>
      </p:sp>
      <p:sp>
        <p:nvSpPr>
          <p:cNvPr id="9" name="Rectángulo redondeado 8"/>
          <p:cNvSpPr/>
          <p:nvPr/>
        </p:nvSpPr>
        <p:spPr>
          <a:xfrm>
            <a:off x="7671940"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Características del Robot</a:t>
            </a:r>
          </a:p>
        </p:txBody>
      </p:sp>
      <p:sp>
        <p:nvSpPr>
          <p:cNvPr id="10" name="Marcador de contenido 4"/>
          <p:cNvSpPr txBox="1">
            <a:spLocks/>
          </p:cNvSpPr>
          <p:nvPr/>
        </p:nvSpPr>
        <p:spPr>
          <a:xfrm>
            <a:off x="635004" y="1374231"/>
            <a:ext cx="5385470" cy="318366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Usos de sensores.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Mapas de navegación.</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Detección y comunicación de límites y obstáculos.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Diferentes algoritmos de exploración.</a:t>
            </a: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pic>
        <p:nvPicPr>
          <p:cNvPr id="13" name="Imagen 12"/>
          <p:cNvPicPr/>
          <p:nvPr/>
        </p:nvPicPr>
        <p:blipFill>
          <a:blip r:embed="rId4"/>
          <a:stretch>
            <a:fillRect/>
          </a:stretch>
        </p:blipFill>
        <p:spPr>
          <a:xfrm>
            <a:off x="6390028" y="1568040"/>
            <a:ext cx="4748946" cy="3125340"/>
          </a:xfrm>
          <a:prstGeom prst="rect">
            <a:avLst/>
          </a:prstGeom>
        </p:spPr>
      </p:pic>
      <p:sp>
        <p:nvSpPr>
          <p:cNvPr id="11"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8" name="CuadroTexto 7">
            <a:extLst>
              <a:ext uri="{FF2B5EF4-FFF2-40B4-BE49-F238E27FC236}">
                <a16:creationId xmlns:a16="http://schemas.microsoft.com/office/drawing/2014/main" id="{B3211D75-FCBC-48E5-8EE3-1793EB766B70}"/>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25</a:t>
            </a:r>
          </a:p>
        </p:txBody>
      </p:sp>
    </p:spTree>
    <p:extLst>
      <p:ext uri="{BB962C8B-B14F-4D97-AF65-F5344CB8AC3E}">
        <p14:creationId xmlns:p14="http://schemas.microsoft.com/office/powerpoint/2010/main" val="468361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151364"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3</a:t>
            </a:r>
            <a:br>
              <a:rPr lang="es-ES" sz="1600" b="1" dirty="0"/>
            </a:br>
            <a:r>
              <a:rPr lang="es-ES" sz="1600" b="1" dirty="0"/>
              <a:t>Simulación con robot TurtleBot</a:t>
            </a:r>
            <a:endParaRPr lang="es-ES" sz="1600" dirty="0"/>
          </a:p>
        </p:txBody>
      </p:sp>
      <p:sp>
        <p:nvSpPr>
          <p:cNvPr id="9" name="Rectángulo redondeado 8"/>
          <p:cNvSpPr/>
          <p:nvPr/>
        </p:nvSpPr>
        <p:spPr>
          <a:xfrm>
            <a:off x="7642444"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Modelo de variabilidad del </a:t>
            </a:r>
            <a:r>
              <a:rPr lang="es-ES" sz="1600" dirty="0" err="1"/>
              <a:t>TurtleBot</a:t>
            </a:r>
            <a:endParaRPr lang="es-ES" sz="1600" dirty="0"/>
          </a:p>
        </p:txBody>
      </p:sp>
      <p:pic>
        <p:nvPicPr>
          <p:cNvPr id="17" name="Imagen 16"/>
          <p:cNvPicPr/>
          <p:nvPr/>
        </p:nvPicPr>
        <p:blipFill>
          <a:blip r:embed="rId4"/>
          <a:stretch>
            <a:fillRect/>
          </a:stretch>
        </p:blipFill>
        <p:spPr>
          <a:xfrm>
            <a:off x="796413" y="933062"/>
            <a:ext cx="9451297" cy="4621789"/>
          </a:xfrm>
          <a:prstGeom prst="rect">
            <a:avLst/>
          </a:prstGeom>
        </p:spPr>
      </p:pic>
      <p:sp>
        <p:nvSpPr>
          <p:cNvPr id="8"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10" name="CuadroTexto 9">
            <a:extLst>
              <a:ext uri="{FF2B5EF4-FFF2-40B4-BE49-F238E27FC236}">
                <a16:creationId xmlns:a16="http://schemas.microsoft.com/office/drawing/2014/main" id="{222D61D8-3550-45B2-93FB-73BA8BD27FF8}"/>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26</a:t>
            </a:r>
          </a:p>
        </p:txBody>
      </p:sp>
    </p:spTree>
    <p:extLst>
      <p:ext uri="{BB962C8B-B14F-4D97-AF65-F5344CB8AC3E}">
        <p14:creationId xmlns:p14="http://schemas.microsoft.com/office/powerpoint/2010/main" val="3351481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ambio zona"/>
          <p:cNvSpPr txBox="1"/>
          <p:nvPr/>
        </p:nvSpPr>
        <p:spPr>
          <a:xfrm>
            <a:off x="261441" y="4285145"/>
            <a:ext cx="3912383"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2">
                <a:lumMod val="75000"/>
              </a:schemeClr>
            </a:solidFill>
          </a:ln>
        </p:spPr>
        <p:txBody>
          <a:bodyPr wrap="square" rtlCol="0">
            <a:spAutoFit/>
          </a:bodyPr>
          <a:lstStyle/>
          <a:p>
            <a:pPr algn="ctr"/>
            <a:r>
              <a:rPr lang="es-ES" dirty="0"/>
              <a:t>1. Robot detecta cambio de zona.</a:t>
            </a:r>
            <a:br>
              <a:rPr lang="es-ES" dirty="0"/>
            </a:br>
            <a:r>
              <a:rPr lang="es-ES" dirty="0"/>
              <a:t>Reconfiguración modelo de variabilidad</a:t>
            </a:r>
          </a:p>
        </p:txBody>
      </p:sp>
      <p:sp>
        <p:nvSpPr>
          <p:cNvPr id="44" name="txt nuevo modelo"/>
          <p:cNvSpPr txBox="1"/>
          <p:nvPr/>
        </p:nvSpPr>
        <p:spPr>
          <a:xfrm>
            <a:off x="676576" y="2476351"/>
            <a:ext cx="3767049"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2">
                <a:lumMod val="75000"/>
              </a:schemeClr>
            </a:solidFill>
          </a:ln>
        </p:spPr>
        <p:txBody>
          <a:bodyPr wrap="square" rtlCol="0">
            <a:spAutoFit/>
          </a:bodyPr>
          <a:lstStyle>
            <a:defPPr>
              <a:defRPr lang="en-US"/>
            </a:defPPr>
            <a:lvl1pPr algn="ctr"/>
          </a:lstStyle>
          <a:p>
            <a:r>
              <a:rPr lang="es-ES" dirty="0"/>
              <a:t>2. Envío de característica Octomap</a:t>
            </a:r>
          </a:p>
        </p:txBody>
      </p:sp>
      <p:sp>
        <p:nvSpPr>
          <p:cNvPr id="46" name="txt comprobación"/>
          <p:cNvSpPr txBox="1"/>
          <p:nvPr/>
        </p:nvSpPr>
        <p:spPr>
          <a:xfrm>
            <a:off x="5917497" y="1445555"/>
            <a:ext cx="3372277"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2">
                <a:lumMod val="75000"/>
              </a:schemeClr>
            </a:solidFill>
          </a:ln>
        </p:spPr>
        <p:txBody>
          <a:bodyPr wrap="square" rtlCol="0">
            <a:spAutoFit/>
          </a:bodyPr>
          <a:lstStyle>
            <a:defPPr>
              <a:defRPr lang="en-US"/>
            </a:defPPr>
            <a:lvl1pPr algn="ctr"/>
          </a:lstStyle>
          <a:p>
            <a:r>
              <a:rPr lang="es-ES" dirty="0"/>
              <a:t>3. Comprobación de restricciones y viabilidad del nuevo modelo</a:t>
            </a:r>
          </a:p>
        </p:txBody>
      </p:sp>
      <p:sp>
        <p:nvSpPr>
          <p:cNvPr id="48" name="txt continúa"/>
          <p:cNvSpPr txBox="1"/>
          <p:nvPr/>
        </p:nvSpPr>
        <p:spPr>
          <a:xfrm>
            <a:off x="9289774" y="4254386"/>
            <a:ext cx="2869222"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2">
                <a:lumMod val="75000"/>
              </a:schemeClr>
            </a:solidFill>
          </a:ln>
        </p:spPr>
        <p:txBody>
          <a:bodyPr wrap="square" rtlCol="0">
            <a:spAutoFit/>
          </a:bodyPr>
          <a:lstStyle>
            <a:defPPr>
              <a:defRPr lang="en-US"/>
            </a:defPPr>
            <a:lvl1pPr algn="ctr"/>
          </a:lstStyle>
          <a:p>
            <a:r>
              <a:rPr lang="es-ES"/>
              <a:t>4. Robot </a:t>
            </a:r>
            <a:r>
              <a:rPr lang="es-ES" dirty="0"/>
              <a:t>continúa recorrido con nuevo modelo aplicado</a:t>
            </a:r>
          </a:p>
        </p:txBody>
      </p:sp>
      <p:sp>
        <p:nvSpPr>
          <p:cNvPr id="41" name="Rectángulo 40"/>
          <p:cNvSpPr/>
          <p:nvPr/>
        </p:nvSpPr>
        <p:spPr>
          <a:xfrm rot="5400000">
            <a:off x="4736943" y="5135882"/>
            <a:ext cx="48768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103022"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3</a:t>
            </a:r>
            <a:br>
              <a:rPr lang="es-ES" sz="1600" b="1" dirty="0"/>
            </a:br>
            <a:r>
              <a:rPr lang="es-ES" sz="1600" b="1" dirty="0"/>
              <a:t>Simulación con robot TurtleBot</a:t>
            </a:r>
            <a:endParaRPr lang="es-ES" sz="1600" dirty="0"/>
          </a:p>
        </p:txBody>
      </p:sp>
      <p:sp>
        <p:nvSpPr>
          <p:cNvPr id="9" name="Rectángulo redondeado 8"/>
          <p:cNvSpPr/>
          <p:nvPr/>
        </p:nvSpPr>
        <p:spPr>
          <a:xfrm>
            <a:off x="7594102"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Desarrollo del experimento</a:t>
            </a:r>
          </a:p>
        </p:txBody>
      </p:sp>
      <p:sp>
        <p:nvSpPr>
          <p:cNvPr id="10" name="Marcador de contenido 4"/>
          <p:cNvSpPr txBox="1">
            <a:spLocks/>
          </p:cNvSpPr>
          <p:nvPr/>
        </p:nvSpPr>
        <p:spPr>
          <a:xfrm>
            <a:off x="489349" y="1390851"/>
            <a:ext cx="10856296" cy="22262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pic>
        <p:nvPicPr>
          <p:cNvPr id="3" name="Robot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026" y="3495758"/>
            <a:ext cx="1182771" cy="1517257"/>
          </a:xfrm>
          <a:prstGeom prst="rect">
            <a:avLst/>
          </a:prstGeom>
        </p:spPr>
      </p:pic>
      <p:pic>
        <p:nvPicPr>
          <p:cNvPr id="8" name="RUVA NUB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8853" y="718987"/>
            <a:ext cx="1868644" cy="1868644"/>
          </a:xfrm>
          <a:prstGeom prst="rect">
            <a:avLst/>
          </a:prstGeom>
        </p:spPr>
      </p:pic>
      <p:sp>
        <p:nvSpPr>
          <p:cNvPr id="11" name="Rectángulo 10"/>
          <p:cNvSpPr/>
          <p:nvPr/>
        </p:nvSpPr>
        <p:spPr>
          <a:xfrm flipV="1">
            <a:off x="1027688" y="5013014"/>
            <a:ext cx="8215372" cy="77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rriba"/>
          <p:cNvSpPr/>
          <p:nvPr/>
        </p:nvSpPr>
        <p:spPr>
          <a:xfrm>
            <a:off x="4531540" y="2338598"/>
            <a:ext cx="299405" cy="8577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bajo"/>
          <p:cNvSpPr/>
          <p:nvPr/>
        </p:nvSpPr>
        <p:spPr>
          <a:xfrm rot="10800000">
            <a:off x="5057086" y="2338598"/>
            <a:ext cx="299405" cy="8577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flujo arriba"/>
          <p:cNvCxnSpPr/>
          <p:nvPr/>
        </p:nvCxnSpPr>
        <p:spPr>
          <a:xfrm flipV="1">
            <a:off x="4679950" y="3005854"/>
            <a:ext cx="0" cy="1905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flujo abajo"/>
          <p:cNvCxnSpPr>
            <a:stCxn id="15" idx="2"/>
          </p:cNvCxnSpPr>
          <p:nvPr/>
        </p:nvCxnSpPr>
        <p:spPr>
          <a:xfrm>
            <a:off x="5206788" y="2338598"/>
            <a:ext cx="1801" cy="22279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2" name="CuadroTexto 31"/>
          <p:cNvSpPr txBox="1"/>
          <p:nvPr/>
        </p:nvSpPr>
        <p:spPr>
          <a:xfrm>
            <a:off x="2101797" y="5033251"/>
            <a:ext cx="1568660" cy="369332"/>
          </a:xfrm>
          <a:prstGeom prst="rect">
            <a:avLst/>
          </a:prstGeom>
          <a:solidFill>
            <a:schemeClr val="tx2">
              <a:lumMod val="20000"/>
              <a:lumOff val="80000"/>
            </a:schemeClr>
          </a:solidFill>
          <a:ln>
            <a:solidFill>
              <a:schemeClr val="tx1"/>
            </a:solidFill>
          </a:ln>
        </p:spPr>
        <p:txBody>
          <a:bodyPr wrap="square" rtlCol="0">
            <a:spAutoFit/>
          </a:bodyPr>
          <a:lstStyle/>
          <a:p>
            <a:pPr algn="ctr"/>
            <a:r>
              <a:rPr lang="es-ES" dirty="0"/>
              <a:t>ZONA 1</a:t>
            </a:r>
          </a:p>
        </p:txBody>
      </p:sp>
      <p:sp>
        <p:nvSpPr>
          <p:cNvPr id="43" name="CuadroTexto 42"/>
          <p:cNvSpPr txBox="1"/>
          <p:nvPr/>
        </p:nvSpPr>
        <p:spPr>
          <a:xfrm>
            <a:off x="6526585" y="5033251"/>
            <a:ext cx="1568660" cy="369332"/>
          </a:xfrm>
          <a:prstGeom prst="rect">
            <a:avLst/>
          </a:prstGeom>
          <a:solidFill>
            <a:schemeClr val="tx2">
              <a:lumMod val="20000"/>
              <a:lumOff val="80000"/>
            </a:schemeClr>
          </a:solidFill>
          <a:ln>
            <a:solidFill>
              <a:schemeClr val="tx1"/>
            </a:solidFill>
          </a:ln>
        </p:spPr>
        <p:txBody>
          <a:bodyPr wrap="square" rtlCol="0">
            <a:spAutoFit/>
          </a:bodyPr>
          <a:lstStyle/>
          <a:p>
            <a:pPr algn="ctr"/>
            <a:r>
              <a:rPr lang="es-ES" dirty="0"/>
              <a:t>ZONA 2</a:t>
            </a:r>
          </a:p>
        </p:txBody>
      </p:sp>
      <p:sp>
        <p:nvSpPr>
          <p:cNvPr id="47" name="txt HTTP"/>
          <p:cNvSpPr txBox="1"/>
          <p:nvPr/>
        </p:nvSpPr>
        <p:spPr>
          <a:xfrm>
            <a:off x="4485312" y="2148949"/>
            <a:ext cx="899754" cy="307777"/>
          </a:xfrm>
          <a:prstGeom prst="rect">
            <a:avLst/>
          </a:prstGeom>
          <a:noFill/>
        </p:spPr>
        <p:txBody>
          <a:bodyPr wrap="square" rtlCol="0">
            <a:spAutoFit/>
          </a:bodyPr>
          <a:lstStyle/>
          <a:p>
            <a:pPr algn="ctr"/>
            <a:r>
              <a:rPr lang="es-ES" sz="1400" dirty="0"/>
              <a:t>HTTP</a:t>
            </a:r>
          </a:p>
        </p:txBody>
      </p:sp>
      <p:sp>
        <p:nvSpPr>
          <p:cNvPr id="40" name="Estrella de 5 puntas 39"/>
          <p:cNvSpPr/>
          <p:nvPr/>
        </p:nvSpPr>
        <p:spPr>
          <a:xfrm>
            <a:off x="4671125" y="5113142"/>
            <a:ext cx="159820" cy="18466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strella de 5 puntas 49"/>
          <p:cNvSpPr/>
          <p:nvPr/>
        </p:nvSpPr>
        <p:spPr>
          <a:xfrm>
            <a:off x="4900874" y="5115198"/>
            <a:ext cx="159820" cy="18466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strella de 5 puntas 50"/>
          <p:cNvSpPr/>
          <p:nvPr/>
        </p:nvSpPr>
        <p:spPr>
          <a:xfrm>
            <a:off x="5119010" y="5113142"/>
            <a:ext cx="159820" cy="18466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26" name="CuadroTexto 25">
            <a:extLst>
              <a:ext uri="{FF2B5EF4-FFF2-40B4-BE49-F238E27FC236}">
                <a16:creationId xmlns:a16="http://schemas.microsoft.com/office/drawing/2014/main" id="{1155F5EB-7C43-426F-809B-E8267F647890}"/>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27</a:t>
            </a:r>
          </a:p>
        </p:txBody>
      </p:sp>
    </p:spTree>
    <p:extLst>
      <p:ext uri="{BB962C8B-B14F-4D97-AF65-F5344CB8AC3E}">
        <p14:creationId xmlns:p14="http://schemas.microsoft.com/office/powerpoint/2010/main" val="157738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4000"/>
                                  </p:stCondLst>
                                  <p:childTnLst>
                                    <p:animMotion origin="layout" path="M 1.875E-6 -3.7037E-7 L 0.28906 0.00139 " pathEditMode="relative" rAng="0" ptsTypes="AA">
                                      <p:cBhvr>
                                        <p:cTn id="6" dur="4000" fill="hold"/>
                                        <p:tgtEl>
                                          <p:spTgt spid="3"/>
                                        </p:tgtEl>
                                        <p:attrNameLst>
                                          <p:attrName>ppt_x</p:attrName>
                                          <p:attrName>ppt_y</p:attrName>
                                        </p:attrNameLst>
                                      </p:cBhvr>
                                      <p:rCtr x="14453" y="69"/>
                                    </p:animMotion>
                                  </p:childTnLst>
                                  <p:subTnLst>
                                    <p:audio>
                                      <p:cMediaNode>
                                        <p:cTn display="0" masterRel="sameClick">
                                          <p:stCondLst>
                                            <p:cond evt="begin" delay="0">
                                              <p:tn val="5"/>
                                            </p:cond>
                                          </p:stCondLst>
                                          <p:endCondLst>
                                            <p:cond evt="onStopAudio" delay="0">
                                              <p:tgtEl>
                                                <p:sldTgt/>
                                              </p:tgtEl>
                                            </p:cond>
                                          </p:endCondLst>
                                        </p:cTn>
                                        <p:tgtEl>
                                          <p:sndTgt r:embed="rId3" name="robot5s.wav"/>
                                        </p:tgtEl>
                                      </p:cMediaNode>
                                    </p:audio>
                                  </p:subTnLst>
                                </p:cTn>
                              </p:par>
                            </p:childTnLst>
                          </p:cTn>
                        </p:par>
                        <p:par>
                          <p:cTn id="7" fill="hold">
                            <p:stCondLst>
                              <p:cond delay="8000"/>
                            </p:stCondLst>
                            <p:childTnLst>
                              <p:par>
                                <p:cTn id="8" presetID="10" presetClass="entr" presetSubtype="0" fill="hold" grpId="0" nodeType="after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2000"/>
                                        <p:tgtEl>
                                          <p:spTgt spid="42"/>
                                        </p:tgtEl>
                                      </p:cBhvr>
                                    </p:animEffect>
                                  </p:childTnLst>
                                </p:cTn>
                              </p:par>
                            </p:childTnLst>
                          </p:cTn>
                        </p:par>
                        <p:par>
                          <p:cTn id="11" fill="hold">
                            <p:stCondLst>
                              <p:cond delay="10000"/>
                            </p:stCondLst>
                            <p:childTnLst>
                              <p:par>
                                <p:cTn id="12" presetID="1" presetClass="entr" presetSubtype="0" fill="hold" nodeType="afterEffect">
                                  <p:stCondLst>
                                    <p:cond delay="40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14000"/>
                            </p:stCondLst>
                            <p:childTnLst>
                              <p:par>
                                <p:cTn id="15" presetID="1"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par>
                          <p:cTn id="17" fill="hold">
                            <p:stCondLst>
                              <p:cond delay="14000"/>
                            </p:stCondLst>
                            <p:childTnLst>
                              <p:par>
                                <p:cTn id="18" presetID="14" presetClass="entr" presetSubtype="1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1000"/>
                                        <p:tgtEl>
                                          <p:spTgt spid="13"/>
                                        </p:tgtEl>
                                      </p:cBhvr>
                                    </p:animEffect>
                                  </p:childTnLst>
                                  <p:subTnLst>
                                    <p:audio>
                                      <p:cMediaNode>
                                        <p:cTn display="0" masterRel="sameClick">
                                          <p:stCondLst>
                                            <p:cond evt="begin" delay="0">
                                              <p:tn val="18"/>
                                            </p:cond>
                                          </p:stCondLst>
                                          <p:endCondLst>
                                            <p:cond evt="onStopAudio" delay="0">
                                              <p:tgtEl>
                                                <p:sldTgt/>
                                              </p:tgtEl>
                                            </p:cond>
                                          </p:endCondLst>
                                        </p:cTn>
                                        <p:tgtEl>
                                          <p:sndTgt r:embed="rId4" name="cpu1.wav"/>
                                        </p:tgtEl>
                                      </p:cMediaNode>
                                    </p:audio>
                                  </p:sub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15000"/>
                            </p:stCondLst>
                            <p:childTnLst>
                              <p:par>
                                <p:cTn id="24" presetID="14" presetClass="entr" presetSubtype="1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randombar(horizontal)">
                                      <p:cBhvr>
                                        <p:cTn id="26" dur="500"/>
                                        <p:tgtEl>
                                          <p:spTgt spid="44"/>
                                        </p:tgtEl>
                                      </p:cBhvr>
                                    </p:animEffect>
                                  </p:childTnLst>
                                </p:cTn>
                              </p:par>
                            </p:childTnLst>
                          </p:cTn>
                        </p:par>
                        <p:par>
                          <p:cTn id="27" fill="hold">
                            <p:stCondLst>
                              <p:cond delay="15500"/>
                            </p:stCondLst>
                            <p:childTnLst>
                              <p:par>
                                <p:cTn id="28" presetID="42" presetClass="path" presetSubtype="0" accel="50000" decel="50000" fill="hold" nodeType="afterEffect">
                                  <p:stCondLst>
                                    <p:cond delay="0"/>
                                  </p:stCondLst>
                                  <p:childTnLst>
                                    <p:animMotion origin="layout" path="M -4.16667E-6 -3.33333E-6 L -4.16667E-6 -0.08449 " pathEditMode="relative" rAng="0" ptsTypes="AA">
                                      <p:cBhvr>
                                        <p:cTn id="29" dur="3000" fill="hold"/>
                                        <p:tgtEl>
                                          <p:spTgt spid="18"/>
                                        </p:tgtEl>
                                        <p:attrNameLst>
                                          <p:attrName>ppt_x</p:attrName>
                                          <p:attrName>ppt_y</p:attrName>
                                        </p:attrNameLst>
                                      </p:cBhvr>
                                      <p:rCtr x="0" y="-4236"/>
                                    </p:animMotion>
                                  </p:childTnLst>
                                </p:cTn>
                              </p:par>
                            </p:childTnLst>
                          </p:cTn>
                        </p:par>
                        <p:par>
                          <p:cTn id="30" fill="hold">
                            <p:stCondLst>
                              <p:cond delay="18500"/>
                            </p:stCondLst>
                            <p:childTnLst>
                              <p:par>
                                <p:cTn id="31" presetID="1" presetClass="entr" presetSubtype="0" fill="hold" grpId="0" nodeType="afterEffect">
                                  <p:stCondLst>
                                    <p:cond delay="1000"/>
                                  </p:stCondLst>
                                  <p:childTnLst>
                                    <p:set>
                                      <p:cBhvr>
                                        <p:cTn id="32" dur="1" fill="hold">
                                          <p:stCondLst>
                                            <p:cond delay="0"/>
                                          </p:stCondLst>
                                        </p:cTn>
                                        <p:tgtEl>
                                          <p:spTgt spid="46"/>
                                        </p:tgtEl>
                                        <p:attrNameLst>
                                          <p:attrName>style.visibility</p:attrName>
                                        </p:attrNameLst>
                                      </p:cBhvr>
                                      <p:to>
                                        <p:strVal val="visible"/>
                                      </p:to>
                                    </p:set>
                                  </p:childTnLst>
                                </p:cTn>
                              </p:par>
                              <p:par>
                                <p:cTn id="33" presetID="30" presetClass="emph" presetSubtype="0" fill="hold" nodeType="withEffect">
                                  <p:stCondLst>
                                    <p:cond delay="900"/>
                                  </p:stCondLst>
                                  <p:childTnLst>
                                    <p:animClr clrSpc="hsl" dir="cw">
                                      <p:cBhvr override="childStyle">
                                        <p:cTn id="34" dur="500" fill="hold"/>
                                        <p:tgtEl>
                                          <p:spTgt spid="8"/>
                                        </p:tgtEl>
                                        <p:attrNameLst>
                                          <p:attrName>style.color</p:attrName>
                                        </p:attrNameLst>
                                      </p:cBhvr>
                                      <p:by>
                                        <p:hsl h="0" s="12549" l="25098"/>
                                      </p:by>
                                    </p:animClr>
                                    <p:animClr clrSpc="hsl" dir="cw">
                                      <p:cBhvr>
                                        <p:cTn id="35" dur="500" fill="hold"/>
                                        <p:tgtEl>
                                          <p:spTgt spid="8"/>
                                        </p:tgtEl>
                                        <p:attrNameLst>
                                          <p:attrName>fillcolor</p:attrName>
                                        </p:attrNameLst>
                                      </p:cBhvr>
                                      <p:by>
                                        <p:hsl h="0" s="12549" l="25098"/>
                                      </p:by>
                                    </p:animClr>
                                    <p:animClr clrSpc="hsl" dir="cw">
                                      <p:cBhvr>
                                        <p:cTn id="36" dur="500" fill="hold"/>
                                        <p:tgtEl>
                                          <p:spTgt spid="8"/>
                                        </p:tgtEl>
                                        <p:attrNameLst>
                                          <p:attrName>stroke.color</p:attrName>
                                        </p:attrNameLst>
                                      </p:cBhvr>
                                      <p:by>
                                        <p:hsl h="0" s="12549" l="25098"/>
                                      </p:by>
                                    </p:animClr>
                                    <p:set>
                                      <p:cBhvr>
                                        <p:cTn id="37" dur="500" fill="hold"/>
                                        <p:tgtEl>
                                          <p:spTgt spid="8"/>
                                        </p:tgtEl>
                                        <p:attrNameLst>
                                          <p:attrName>fill.type</p:attrName>
                                        </p:attrNameLst>
                                      </p:cBhvr>
                                      <p:to>
                                        <p:strVal val="solid"/>
                                      </p:to>
                                    </p:set>
                                  </p:childTnLst>
                                </p:cTn>
                              </p:par>
                            </p:childTnLst>
                          </p:cTn>
                        </p:par>
                        <p:par>
                          <p:cTn id="38" fill="hold">
                            <p:stCondLst>
                              <p:cond delay="19900"/>
                            </p:stCondLst>
                            <p:childTnLst>
                              <p:par>
                                <p:cTn id="39" presetID="21" presetClass="entr" presetSubtype="1"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par>
                          <p:cTn id="42" fill="hold">
                            <p:stCondLst>
                              <p:cond delay="21900"/>
                            </p:stCondLst>
                            <p:childTnLst>
                              <p:par>
                                <p:cTn id="43" presetID="21" presetClass="entr" presetSubtype="1"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heel(1)">
                                      <p:cBhvr>
                                        <p:cTn id="45" dur="2000"/>
                                        <p:tgtEl>
                                          <p:spTgt spid="8"/>
                                        </p:tgtEl>
                                      </p:cBhvr>
                                    </p:animEffect>
                                  </p:childTnLst>
                                </p:cTn>
                              </p:par>
                            </p:childTnLst>
                          </p:cTn>
                        </p:par>
                        <p:par>
                          <p:cTn id="46" fill="hold">
                            <p:stCondLst>
                              <p:cond delay="23900"/>
                            </p:stCondLst>
                            <p:childTnLst>
                              <p:par>
                                <p:cTn id="47" presetID="21" presetClass="entr" presetSubtype="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heel(1)">
                                      <p:cBhvr>
                                        <p:cTn id="49" dur="2000"/>
                                        <p:tgtEl>
                                          <p:spTgt spid="8"/>
                                        </p:tgtEl>
                                      </p:cBhvr>
                                    </p:animEffect>
                                  </p:childTnLst>
                                </p:cTn>
                              </p:par>
                              <p:par>
                                <p:cTn id="50" presetID="14" presetClass="entr" presetSubtype="10" fill="hold" grpId="0" nodeType="withEffect">
                                  <p:stCondLst>
                                    <p:cond delay="2000"/>
                                  </p:stCondLst>
                                  <p:childTnLst>
                                    <p:set>
                                      <p:cBhvr>
                                        <p:cTn id="51" dur="1" fill="hold">
                                          <p:stCondLst>
                                            <p:cond delay="0"/>
                                          </p:stCondLst>
                                        </p:cTn>
                                        <p:tgtEl>
                                          <p:spTgt spid="15"/>
                                        </p:tgtEl>
                                        <p:attrNameLst>
                                          <p:attrName>style.visibility</p:attrName>
                                        </p:attrNameLst>
                                      </p:cBhvr>
                                      <p:to>
                                        <p:strVal val="visible"/>
                                      </p:to>
                                    </p:set>
                                    <p:animEffect transition="in" filter="randombar(horizontal)">
                                      <p:cBhvr>
                                        <p:cTn id="52" dur="1000"/>
                                        <p:tgtEl>
                                          <p:spTgt spid="15"/>
                                        </p:tgtEl>
                                      </p:cBhvr>
                                    </p:animEffect>
                                  </p:childTnLst>
                                  <p:subTnLst>
                                    <p:audio>
                                      <p:cMediaNode>
                                        <p:cTn display="0" masterRel="sameClick">
                                          <p:stCondLst>
                                            <p:cond evt="begin" delay="0">
                                              <p:tn val="50"/>
                                            </p:cond>
                                          </p:stCondLst>
                                          <p:endCondLst>
                                            <p:cond evt="onStopAudio" delay="0">
                                              <p:tgtEl>
                                                <p:sldTgt/>
                                              </p:tgtEl>
                                            </p:cond>
                                          </p:endCondLst>
                                        </p:cTn>
                                        <p:tgtEl>
                                          <p:sndTgt r:embed="rId5" name="cpu2.wav"/>
                                        </p:tgtEl>
                                      </p:cMediaNode>
                                    </p:audio>
                                  </p:subTnLst>
                                </p:cTn>
                              </p:par>
                              <p:par>
                                <p:cTn id="53" presetID="1" presetClass="entr" presetSubtype="0" fill="hold" nodeType="withEffect">
                                  <p:stCondLst>
                                    <p:cond delay="2000"/>
                                  </p:stCondLst>
                                  <p:childTnLst>
                                    <p:set>
                                      <p:cBhvr>
                                        <p:cTn id="54" dur="1" fill="hold">
                                          <p:stCondLst>
                                            <p:cond delay="0"/>
                                          </p:stCondLst>
                                        </p:cTn>
                                        <p:tgtEl>
                                          <p:spTgt spid="25"/>
                                        </p:tgtEl>
                                        <p:attrNameLst>
                                          <p:attrName>style.visibility</p:attrName>
                                        </p:attrNameLst>
                                      </p:cBhvr>
                                      <p:to>
                                        <p:strVal val="visible"/>
                                      </p:to>
                                    </p:set>
                                  </p:childTnLst>
                                </p:cTn>
                              </p:par>
                            </p:childTnLst>
                          </p:cTn>
                        </p:par>
                        <p:par>
                          <p:cTn id="55" fill="hold">
                            <p:stCondLst>
                              <p:cond delay="26900"/>
                            </p:stCondLst>
                            <p:childTnLst>
                              <p:par>
                                <p:cTn id="56" presetID="42" presetClass="path" presetSubtype="0" accel="50000" decel="50000" fill="hold" nodeType="afterEffect">
                                  <p:stCondLst>
                                    <p:cond delay="0"/>
                                  </p:stCondLst>
                                  <p:childTnLst>
                                    <p:animMotion origin="layout" path="M -3.75E-6 -3.33333E-6 L -3.33333E-6 0.08125 " pathEditMode="relative" rAng="0" ptsTypes="AA">
                                      <p:cBhvr>
                                        <p:cTn id="57" dur="2000" fill="hold"/>
                                        <p:tgtEl>
                                          <p:spTgt spid="25"/>
                                        </p:tgtEl>
                                        <p:attrNameLst>
                                          <p:attrName>ppt_x</p:attrName>
                                          <p:attrName>ppt_y</p:attrName>
                                        </p:attrNameLst>
                                      </p:cBhvr>
                                      <p:rCtr x="-13" y="4005"/>
                                    </p:animMotion>
                                  </p:childTnLst>
                                </p:cTn>
                              </p:par>
                            </p:childTnLst>
                          </p:cTn>
                        </p:par>
                        <p:par>
                          <p:cTn id="58" fill="hold">
                            <p:stCondLst>
                              <p:cond delay="28900"/>
                            </p:stCondLst>
                            <p:childTnLst>
                              <p:par>
                                <p:cTn id="59" presetID="1" presetClass="entr" presetSubtype="0" fill="hold" grpId="0" nodeType="afterEffect">
                                  <p:stCondLst>
                                    <p:cond delay="1400"/>
                                  </p:stCondLst>
                                  <p:childTnLst>
                                    <p:set>
                                      <p:cBhvr>
                                        <p:cTn id="60" dur="1" fill="hold">
                                          <p:stCondLst>
                                            <p:cond delay="0"/>
                                          </p:stCondLst>
                                        </p:cTn>
                                        <p:tgtEl>
                                          <p:spTgt spid="48"/>
                                        </p:tgtEl>
                                        <p:attrNameLst>
                                          <p:attrName>style.visibility</p:attrName>
                                        </p:attrNameLst>
                                      </p:cBhvr>
                                      <p:to>
                                        <p:strVal val="visible"/>
                                      </p:to>
                                    </p:set>
                                  </p:childTnLst>
                                </p:cTn>
                              </p:par>
                            </p:childTnLst>
                          </p:cTn>
                        </p:par>
                        <p:par>
                          <p:cTn id="61" fill="hold">
                            <p:stCondLst>
                              <p:cond delay="30300"/>
                            </p:stCondLst>
                            <p:childTnLst>
                              <p:par>
                                <p:cTn id="62" presetID="42" presetClass="path" presetSubtype="0" accel="50000" decel="50000" fill="hold" nodeType="afterEffect">
                                  <p:stCondLst>
                                    <p:cond delay="1000"/>
                                  </p:stCondLst>
                                  <p:childTnLst>
                                    <p:animMotion origin="layout" path="M 0.28906 0.00139 L 0.5918 -0.00255 " pathEditMode="relative" rAng="0" ptsTypes="AA">
                                      <p:cBhvr>
                                        <p:cTn id="63" dur="4000" fill="hold"/>
                                        <p:tgtEl>
                                          <p:spTgt spid="3"/>
                                        </p:tgtEl>
                                        <p:attrNameLst>
                                          <p:attrName>ppt_x</p:attrName>
                                          <p:attrName>ppt_y</p:attrName>
                                        </p:attrNameLst>
                                      </p:cBhvr>
                                      <p:rCtr x="15130" y="-208"/>
                                    </p:animMotion>
                                  </p:childTnLst>
                                  <p:subTnLst>
                                    <p:audio>
                                      <p:cMediaNode>
                                        <p:cTn display="0" masterRel="sameClick">
                                          <p:stCondLst>
                                            <p:cond evt="begin" delay="0">
                                              <p:tn val="62"/>
                                            </p:cond>
                                          </p:stCondLst>
                                          <p:endCondLst>
                                            <p:cond evt="onStopAudio" delay="0">
                                              <p:tgtEl>
                                                <p:sldTgt/>
                                              </p:tgtEl>
                                            </p:cond>
                                          </p:endCondLst>
                                        </p:cTn>
                                        <p:tgtEl>
                                          <p:sndTgt r:embed="rId3" name="robot5s.wav"/>
                                        </p:tgtEl>
                                      </p:cMediaNode>
                                    </p:audio>
                                  </p:subTnLst>
                                </p:cTn>
                              </p:par>
                              <p:par>
                                <p:cTn id="64" presetID="10" presetClass="exit" presetSubtype="0" fill="hold" grpId="1" nodeType="withEffect">
                                  <p:stCondLst>
                                    <p:cond delay="0"/>
                                  </p:stCondLst>
                                  <p:childTnLst>
                                    <p:animEffect transition="out" filter="fade">
                                      <p:cBhvr>
                                        <p:cTn id="65" dur="2000"/>
                                        <p:tgtEl>
                                          <p:spTgt spid="13"/>
                                        </p:tgtEl>
                                      </p:cBhvr>
                                    </p:animEffect>
                                    <p:set>
                                      <p:cBhvr>
                                        <p:cTn id="66" dur="1" fill="hold">
                                          <p:stCondLst>
                                            <p:cond delay="1999"/>
                                          </p:stCondLst>
                                        </p:cTn>
                                        <p:tgtEl>
                                          <p:spTgt spid="1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2000"/>
                                        <p:tgtEl>
                                          <p:spTgt spid="15"/>
                                        </p:tgtEl>
                                      </p:cBhvr>
                                    </p:animEffect>
                                    <p:set>
                                      <p:cBhvr>
                                        <p:cTn id="69" dur="1" fill="hold">
                                          <p:stCondLst>
                                            <p:cond delay="1999"/>
                                          </p:stCondLst>
                                        </p:cTn>
                                        <p:tgtEl>
                                          <p:spTgt spid="15"/>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000"/>
                                        <p:tgtEl>
                                          <p:spTgt spid="18"/>
                                        </p:tgtEl>
                                      </p:cBhvr>
                                    </p:animEffect>
                                    <p:set>
                                      <p:cBhvr>
                                        <p:cTn id="72" dur="1" fill="hold">
                                          <p:stCondLst>
                                            <p:cond delay="1999"/>
                                          </p:stCondLst>
                                        </p:cTn>
                                        <p:tgtEl>
                                          <p:spTgt spid="1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2000"/>
                                        <p:tgtEl>
                                          <p:spTgt spid="25"/>
                                        </p:tgtEl>
                                      </p:cBhvr>
                                    </p:animEffect>
                                    <p:set>
                                      <p:cBhvr>
                                        <p:cTn id="75" dur="1" fill="hold">
                                          <p:stCondLst>
                                            <p:cond delay="1999"/>
                                          </p:stCondLst>
                                        </p:cTn>
                                        <p:tgtEl>
                                          <p:spTgt spid="2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2100"/>
                                        <p:tgtEl>
                                          <p:spTgt spid="8"/>
                                        </p:tgtEl>
                                      </p:cBhvr>
                                    </p:animEffect>
                                    <p:set>
                                      <p:cBhvr>
                                        <p:cTn id="78" dur="1" fill="hold">
                                          <p:stCondLst>
                                            <p:cond delay="2099"/>
                                          </p:stCondLst>
                                        </p:cTn>
                                        <p:tgtEl>
                                          <p:spTgt spid="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47"/>
                                        </p:tgtEl>
                                      </p:cBhvr>
                                    </p:animEffect>
                                    <p:set>
                                      <p:cBhvr>
                                        <p:cTn id="81"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8" grpId="0" animBg="1"/>
      <p:bldP spid="13" grpId="0" animBg="1"/>
      <p:bldP spid="13" grpId="1" animBg="1"/>
      <p:bldP spid="15" grpId="0" animBg="1"/>
      <p:bldP spid="15" grpId="1" animBg="1"/>
      <p:bldP spid="47" grpId="0"/>
      <p:bldP spid="4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103022"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3</a:t>
            </a:r>
            <a:br>
              <a:rPr lang="es-ES" sz="1600" b="1" dirty="0"/>
            </a:br>
            <a:r>
              <a:rPr lang="es-ES" sz="1600" b="1" dirty="0"/>
              <a:t>Simulación con robot TurtleBot</a:t>
            </a:r>
            <a:endParaRPr lang="es-ES" sz="1600" dirty="0"/>
          </a:p>
        </p:txBody>
      </p:sp>
      <p:sp>
        <p:nvSpPr>
          <p:cNvPr id="9" name="Rectángulo redondeado 8"/>
          <p:cNvSpPr/>
          <p:nvPr/>
        </p:nvSpPr>
        <p:spPr>
          <a:xfrm>
            <a:off x="7594102"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Desarrollo del experimento</a:t>
            </a:r>
          </a:p>
        </p:txBody>
      </p:sp>
      <p:sp>
        <p:nvSpPr>
          <p:cNvPr id="10" name="Marcador de contenido 4"/>
          <p:cNvSpPr txBox="1">
            <a:spLocks/>
          </p:cNvSpPr>
          <p:nvPr/>
        </p:nvSpPr>
        <p:spPr>
          <a:xfrm>
            <a:off x="489349" y="1390851"/>
            <a:ext cx="10856296" cy="22262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pic>
        <p:nvPicPr>
          <p:cNvPr id="26" name="Elementos multimedia en línea 1" title="TurtleBot RuVa Departamental II">
            <a:hlinkClick r:id="" action="ppaction://media"/>
            <a:extLst>
              <a:ext uri="{FF2B5EF4-FFF2-40B4-BE49-F238E27FC236}">
                <a16:creationId xmlns:a16="http://schemas.microsoft.com/office/drawing/2014/main" id="{3F1AD6E2-0213-8B64-413F-A543AECFBADE}"/>
              </a:ext>
            </a:extLst>
          </p:cNvPr>
          <p:cNvPicPr>
            <a:picLocks noRot="1" noChangeAspect="1"/>
          </p:cNvPicPr>
          <p:nvPr>
            <a:videoFile r:link="rId1"/>
          </p:nvPr>
        </p:nvPicPr>
        <p:blipFill>
          <a:blip r:embed="rId5"/>
          <a:stretch>
            <a:fillRect/>
          </a:stretch>
        </p:blipFill>
        <p:spPr>
          <a:xfrm>
            <a:off x="2551588" y="1214930"/>
            <a:ext cx="7696122" cy="4349092"/>
          </a:xfrm>
          <a:prstGeom prst="rect">
            <a:avLst/>
          </a:prstGeom>
        </p:spPr>
      </p:pic>
      <p:sp>
        <p:nvSpPr>
          <p:cNvPr id="28"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8" name="CuadroTexto 7">
            <a:extLst>
              <a:ext uri="{FF2B5EF4-FFF2-40B4-BE49-F238E27FC236}">
                <a16:creationId xmlns:a16="http://schemas.microsoft.com/office/drawing/2014/main" id="{CE00AC2D-1FA8-4E67-AD3E-44CC9A2638CC}"/>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28</a:t>
            </a:r>
          </a:p>
        </p:txBody>
      </p:sp>
    </p:spTree>
    <p:extLst>
      <p:ext uri="{BB962C8B-B14F-4D97-AF65-F5344CB8AC3E}">
        <p14:creationId xmlns:p14="http://schemas.microsoft.com/office/powerpoint/2010/main" val="217653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3079644" y="107489"/>
            <a:ext cx="4366879" cy="71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Parte 3</a:t>
            </a:r>
            <a:br>
              <a:rPr lang="es-ES" sz="1600" b="1" dirty="0"/>
            </a:br>
            <a:r>
              <a:rPr lang="es-ES" sz="1600" b="1" dirty="0"/>
              <a:t>Simulación con robot TurtleBot</a:t>
            </a:r>
            <a:endParaRPr lang="es-ES" sz="1600" dirty="0"/>
          </a:p>
        </p:txBody>
      </p:sp>
      <p:sp>
        <p:nvSpPr>
          <p:cNvPr id="9" name="Rectángulo redondeado 8"/>
          <p:cNvSpPr/>
          <p:nvPr/>
        </p:nvSpPr>
        <p:spPr>
          <a:xfrm>
            <a:off x="7570724" y="10748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Modelo de variabilidad resultante</a:t>
            </a:r>
          </a:p>
        </p:txBody>
      </p:sp>
      <p:sp>
        <p:nvSpPr>
          <p:cNvPr id="10" name="Marcador de contenido 4"/>
          <p:cNvSpPr txBox="1">
            <a:spLocks/>
          </p:cNvSpPr>
          <p:nvPr/>
        </p:nvSpPr>
        <p:spPr>
          <a:xfrm>
            <a:off x="489349" y="1390851"/>
            <a:ext cx="10856296" cy="22262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pic>
        <p:nvPicPr>
          <p:cNvPr id="11" name="Imagen 10"/>
          <p:cNvPicPr/>
          <p:nvPr/>
        </p:nvPicPr>
        <p:blipFill>
          <a:blip r:embed="rId4"/>
          <a:stretch>
            <a:fillRect/>
          </a:stretch>
        </p:blipFill>
        <p:spPr>
          <a:xfrm>
            <a:off x="1213804" y="1072786"/>
            <a:ext cx="8407625" cy="4185196"/>
          </a:xfrm>
          <a:prstGeom prst="rect">
            <a:avLst/>
          </a:prstGeom>
        </p:spPr>
      </p:pic>
      <p:sp>
        <p:nvSpPr>
          <p:cNvPr id="13"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pic>
        <p:nvPicPr>
          <p:cNvPr id="3" name="Imagen 2">
            <a:extLst>
              <a:ext uri="{FF2B5EF4-FFF2-40B4-BE49-F238E27FC236}">
                <a16:creationId xmlns:a16="http://schemas.microsoft.com/office/drawing/2014/main" id="{910611E5-4916-45F0-904A-80EFD7ABDABF}"/>
              </a:ext>
            </a:extLst>
          </p:cNvPr>
          <p:cNvPicPr>
            <a:picLocks noChangeAspect="1"/>
          </p:cNvPicPr>
          <p:nvPr/>
        </p:nvPicPr>
        <p:blipFill>
          <a:blip r:embed="rId5"/>
          <a:stretch>
            <a:fillRect/>
          </a:stretch>
        </p:blipFill>
        <p:spPr>
          <a:xfrm>
            <a:off x="8618984" y="4006120"/>
            <a:ext cx="3257452" cy="1569927"/>
          </a:xfrm>
          <a:prstGeom prst="rect">
            <a:avLst/>
          </a:prstGeom>
        </p:spPr>
      </p:pic>
      <p:sp>
        <p:nvSpPr>
          <p:cNvPr id="12" name="CuadroTexto 11">
            <a:extLst>
              <a:ext uri="{FF2B5EF4-FFF2-40B4-BE49-F238E27FC236}">
                <a16:creationId xmlns:a16="http://schemas.microsoft.com/office/drawing/2014/main" id="{A53440C0-AF51-42DC-8A6B-E69690834C69}"/>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29</a:t>
            </a:r>
          </a:p>
        </p:txBody>
      </p:sp>
    </p:spTree>
    <p:extLst>
      <p:ext uri="{BB962C8B-B14F-4D97-AF65-F5344CB8AC3E}">
        <p14:creationId xmlns:p14="http://schemas.microsoft.com/office/powerpoint/2010/main" val="27945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redondeado 8"/>
          <p:cNvSpPr/>
          <p:nvPr/>
        </p:nvSpPr>
        <p:spPr>
          <a:xfrm>
            <a:off x="3643735" y="12349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Conclusiones del experimento en pruebas de eficiencia y escalabilidad</a:t>
            </a:r>
          </a:p>
        </p:txBody>
      </p:sp>
      <p:sp>
        <p:nvSpPr>
          <p:cNvPr id="10" name="Marcador de contenido 4"/>
          <p:cNvSpPr txBox="1">
            <a:spLocks/>
          </p:cNvSpPr>
          <p:nvPr/>
        </p:nvSpPr>
        <p:spPr>
          <a:xfrm>
            <a:off x="731106" y="1202890"/>
            <a:ext cx="10192138" cy="33588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algoritmo de variabilidad dinámica </a:t>
            </a:r>
            <a:r>
              <a:rPr lang="es-ES" sz="2000" b="1" cap="none" dirty="0">
                <a:latin typeface="Bookman Old Style" panose="02050604050505020204" pitchFamily="18" charset="0"/>
                <a:cs typeface="Adobe Hebrew" panose="02040503050201020203" pitchFamily="18" charset="-79"/>
              </a:rPr>
              <a:t>se comporta en la forma prevista</a:t>
            </a:r>
            <a:r>
              <a:rPr lang="es-ES" sz="2000" cap="none" dirty="0">
                <a:latin typeface="Bookman Old Style" panose="02050604050505020204" pitchFamily="18" charset="0"/>
                <a:cs typeface="Adobe Hebrew" panose="02040503050201020203" pitchFamily="18" charset="-79"/>
              </a:rPr>
              <a:t> insertando características localizadas con supertipos.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RuVa se muestra bastante eficiente en la mayor parte de los casos, incluso con modelos de variabilidad grandes, donde el </a:t>
            </a:r>
            <a:r>
              <a:rPr lang="es-ES" sz="2000" b="1" cap="none" dirty="0">
                <a:latin typeface="Bookman Old Style" panose="02050604050505020204" pitchFamily="18" charset="0"/>
                <a:cs typeface="Adobe Hebrew" panose="02040503050201020203" pitchFamily="18" charset="-79"/>
              </a:rPr>
              <a:t>tiempo de respuesta </a:t>
            </a:r>
            <a:r>
              <a:rPr lang="es-ES" sz="2000" cap="none" dirty="0">
                <a:latin typeface="Bookman Old Style" panose="02050604050505020204" pitchFamily="18" charset="0"/>
                <a:cs typeface="Adobe Hebrew" panose="02040503050201020203" pitchFamily="18" charset="-79"/>
              </a:rPr>
              <a:t>se mantiene </a:t>
            </a:r>
            <a:r>
              <a:rPr lang="es-ES" sz="2000" b="1" cap="none" dirty="0">
                <a:latin typeface="Bookman Old Style" panose="02050604050505020204" pitchFamily="18" charset="0"/>
                <a:cs typeface="Adobe Hebrew" panose="02040503050201020203" pitchFamily="18" charset="-79"/>
              </a:rPr>
              <a:t>bajo</a:t>
            </a:r>
            <a:r>
              <a:rPr lang="es-ES" sz="2000"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modulo de optimización es capaz de </a:t>
            </a:r>
            <a:r>
              <a:rPr lang="es-ES" sz="2000" b="1" cap="none" dirty="0">
                <a:latin typeface="Bookman Old Style" panose="02050604050505020204" pitchFamily="18" charset="0"/>
                <a:cs typeface="Adobe Hebrew" panose="02040503050201020203" pitchFamily="18" charset="-79"/>
              </a:rPr>
              <a:t>equilibrar</a:t>
            </a:r>
            <a:r>
              <a:rPr lang="es-ES" sz="2000" cap="none" dirty="0">
                <a:latin typeface="Bookman Old Style" panose="02050604050505020204" pitchFamily="18" charset="0"/>
                <a:cs typeface="Adobe Hebrew" panose="02040503050201020203" pitchFamily="18" charset="-79"/>
              </a:rPr>
              <a:t> la inserción de nuevas características en caso de inserciones múltiples.</a:t>
            </a:r>
          </a:p>
        </p:txBody>
      </p:sp>
      <p:sp>
        <p:nvSpPr>
          <p:cNvPr id="8" name="Título 1"/>
          <p:cNvSpPr txBox="1">
            <a:spLocks noGrp="1"/>
          </p:cNvSpPr>
          <p:nvPr>
            <p:ph type="title"/>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Experimentación</a:t>
            </a:r>
          </a:p>
        </p:txBody>
      </p:sp>
      <p:sp>
        <p:nvSpPr>
          <p:cNvPr id="6" name="CuadroTexto 5">
            <a:extLst>
              <a:ext uri="{FF2B5EF4-FFF2-40B4-BE49-F238E27FC236}">
                <a16:creationId xmlns:a16="http://schemas.microsoft.com/office/drawing/2014/main" id="{CF170B43-41F3-43F7-9016-C717CA3841EF}"/>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30</a:t>
            </a:r>
          </a:p>
        </p:txBody>
      </p:sp>
    </p:spTree>
    <p:extLst>
      <p:ext uri="{BB962C8B-B14F-4D97-AF65-F5344CB8AC3E}">
        <p14:creationId xmlns:p14="http://schemas.microsoft.com/office/powerpoint/2010/main" val="290516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EF01BFC-12DD-4531-8FBF-A24C9ADEB5E4}"/>
              </a:ext>
            </a:extLst>
          </p:cNvPr>
          <p:cNvSpPr txBox="1"/>
          <p:nvPr/>
        </p:nvSpPr>
        <p:spPr>
          <a:xfrm>
            <a:off x="58926" y="6462756"/>
            <a:ext cx="7525843" cy="369332"/>
          </a:xfrm>
          <a:prstGeom prst="rect">
            <a:avLst/>
          </a:prstGeom>
          <a:noFill/>
        </p:spPr>
        <p:txBody>
          <a:bodyPr wrap="none" rtlCol="0">
            <a:spAutoFit/>
          </a:bodyPr>
          <a:lstStyle/>
          <a:p>
            <a:r>
              <a:rPr lang="es-ES" dirty="0">
                <a:solidFill>
                  <a:schemeClr val="bg1"/>
                </a:solidFill>
              </a:rPr>
              <a:t>Variabilidad Dinámica en Sistemas Sensibles al Contexto (Móstoles, Julio 2022)</a:t>
            </a:r>
          </a:p>
        </p:txBody>
      </p:sp>
      <p:sp>
        <p:nvSpPr>
          <p:cNvPr id="10" name="Marcador de contenido 4"/>
          <p:cNvSpPr txBox="1">
            <a:spLocks/>
          </p:cNvSpPr>
          <p:nvPr/>
        </p:nvSpPr>
        <p:spPr>
          <a:xfrm>
            <a:off x="538961" y="890124"/>
            <a:ext cx="11191875" cy="315093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lgn="just">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Los </a:t>
            </a:r>
            <a:r>
              <a:rPr lang="es-ES" sz="2000" b="1" cap="none" dirty="0">
                <a:latin typeface="Bookman Old Style" panose="02050604050505020204" pitchFamily="18" charset="0"/>
                <a:cs typeface="Adobe Hebrew" panose="02040503050201020203" pitchFamily="18" charset="-79"/>
              </a:rPr>
              <a:t>modelos de variabilidad software </a:t>
            </a:r>
            <a:r>
              <a:rPr lang="es-ES" sz="2000" cap="none" dirty="0">
                <a:latin typeface="Bookman Old Style" panose="02050604050505020204" pitchFamily="18" charset="0"/>
                <a:cs typeface="Adobe Hebrew" panose="02040503050201020203" pitchFamily="18" charset="-79"/>
              </a:rPr>
              <a:t>surgidos en los ‘90 (FODA) se han enriquecido con semántica para permitir modelar los valores y atributos de las opciones configurables.</a:t>
            </a:r>
          </a:p>
          <a:p>
            <a:pPr marL="342900" indent="-342900" algn="just">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Esta variabilidad permite configurar productos en el </a:t>
            </a:r>
            <a:r>
              <a:rPr lang="es-ES" sz="2000" b="1" cap="none" dirty="0">
                <a:latin typeface="Bookman Old Style" panose="02050604050505020204" pitchFamily="18" charset="0"/>
                <a:cs typeface="Adobe Hebrew" panose="02040503050201020203" pitchFamily="18" charset="-79"/>
              </a:rPr>
              <a:t>espacio</a:t>
            </a:r>
            <a:r>
              <a:rPr lang="es-ES" sz="2000" cap="none" dirty="0">
                <a:latin typeface="Bookman Old Style" panose="02050604050505020204" pitchFamily="18" charset="0"/>
                <a:cs typeface="Adobe Hebrew" panose="02040503050201020203" pitchFamily="18" charset="-79"/>
              </a:rPr>
              <a:t> (número y tipo de productos) y en el </a:t>
            </a:r>
            <a:r>
              <a:rPr lang="es-ES" sz="2000" b="1" cap="none" dirty="0">
                <a:latin typeface="Bookman Old Style" panose="02050604050505020204" pitchFamily="18" charset="0"/>
                <a:cs typeface="Adobe Hebrew" panose="02040503050201020203" pitchFamily="18" charset="-79"/>
              </a:rPr>
              <a:t>tiempo</a:t>
            </a:r>
            <a:r>
              <a:rPr lang="es-ES" sz="2000" cap="none" dirty="0">
                <a:latin typeface="Bookman Old Style" panose="02050604050505020204" pitchFamily="18" charset="0"/>
                <a:cs typeface="Adobe Hebrew" panose="02040503050201020203" pitchFamily="18" charset="-79"/>
              </a:rPr>
              <a:t>, a través del </a:t>
            </a:r>
            <a:r>
              <a:rPr lang="es-ES" sz="2000" b="1" cap="none" dirty="0">
                <a:latin typeface="Bookman Old Style" panose="02050604050505020204" pitchFamily="18" charset="0"/>
                <a:cs typeface="Adobe Hebrew" panose="02040503050201020203" pitchFamily="18" charset="-79"/>
              </a:rPr>
              <a:t>binding time, </a:t>
            </a:r>
            <a:r>
              <a:rPr lang="es-ES" sz="2000" cap="none" dirty="0">
                <a:latin typeface="Bookman Old Style" panose="02050604050505020204" pitchFamily="18" charset="0"/>
                <a:cs typeface="Adobe Hebrew" panose="02040503050201020203" pitchFamily="18" charset="-79"/>
              </a:rPr>
              <a:t>que es el momento en el cual los variantes toman sus valores en diferentes momentos.</a:t>
            </a:r>
          </a:p>
          <a:p>
            <a:pPr marL="342900" indent="-342900" algn="just">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Los modelos de variabilidad necesitan modelar </a:t>
            </a:r>
            <a:r>
              <a:rPr lang="es-ES" sz="2000" b="1" cap="none" dirty="0">
                <a:latin typeface="Bookman Old Style" panose="02050604050505020204" pitchFamily="18" charset="0"/>
                <a:cs typeface="Adobe Hebrew" panose="02040503050201020203" pitchFamily="18" charset="-79"/>
              </a:rPr>
              <a:t>restricciones</a:t>
            </a:r>
            <a:r>
              <a:rPr lang="es-ES" sz="2000" cap="none" dirty="0">
                <a:latin typeface="Bookman Old Style" panose="02050604050505020204" pitchFamily="18" charset="0"/>
                <a:cs typeface="Adobe Hebrew" panose="02040503050201020203" pitchFamily="18" charset="-79"/>
              </a:rPr>
              <a:t> entre los diferentes variantes o características del producto para limitar el número de productos configurables.</a:t>
            </a:r>
          </a:p>
        </p:txBody>
      </p:sp>
      <p:pic>
        <p:nvPicPr>
          <p:cNvPr id="8" name="Picture 2">
            <a:extLst>
              <a:ext uri="{FF2B5EF4-FFF2-40B4-BE49-F238E27FC236}">
                <a16:creationId xmlns:a16="http://schemas.microsoft.com/office/drawing/2014/main" id="{83FF6646-F7BB-4C85-8D18-F0D293A23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p:cNvSpPr>
            <a:spLocks noGrp="1"/>
          </p:cNvSpPr>
          <p:nvPr>
            <p:ph type="title"/>
          </p:nvPr>
        </p:nvSpPr>
        <p:spPr>
          <a:xfrm>
            <a:off x="261441" y="107489"/>
            <a:ext cx="10058400" cy="530693"/>
          </a:xfrm>
        </p:spPr>
        <p:txBody>
          <a:bodyPr>
            <a:noAutofit/>
          </a:bodyPr>
          <a:lstStyle/>
          <a:p>
            <a:r>
              <a:rPr lang="es-ES" sz="3400" b="1" dirty="0">
                <a:solidFill>
                  <a:srgbClr val="FF0000"/>
                </a:solidFill>
              </a:rPr>
              <a:t>Estado del arte</a:t>
            </a:r>
          </a:p>
        </p:txBody>
      </p:sp>
      <p:sp>
        <p:nvSpPr>
          <p:cNvPr id="12" name="CuadroTexto 11">
            <a:extLst>
              <a:ext uri="{FF2B5EF4-FFF2-40B4-BE49-F238E27FC236}">
                <a16:creationId xmlns:a16="http://schemas.microsoft.com/office/drawing/2014/main" id="{FB8A1E74-72A1-483D-8B93-D0C561F4DDD0}"/>
              </a:ext>
            </a:extLst>
          </p:cNvPr>
          <p:cNvSpPr txBox="1"/>
          <p:nvPr/>
        </p:nvSpPr>
        <p:spPr>
          <a:xfrm>
            <a:off x="11155680" y="6459785"/>
            <a:ext cx="1036320" cy="307777"/>
          </a:xfrm>
          <a:prstGeom prst="rect">
            <a:avLst/>
          </a:prstGeom>
          <a:noFill/>
        </p:spPr>
        <p:txBody>
          <a:bodyPr wrap="square" rtlCol="0">
            <a:spAutoFit/>
          </a:bodyPr>
          <a:lstStyle/>
          <a:p>
            <a:pPr algn="r"/>
            <a:fld id="{1908B627-F0AA-4C9D-B919-84B994CE2213}" type="slidenum">
              <a:rPr lang="es-ES" sz="1400" smtClean="0">
                <a:solidFill>
                  <a:schemeClr val="bg1"/>
                </a:solidFill>
              </a:rPr>
              <a:pPr algn="r"/>
              <a:t>4</a:t>
            </a:fld>
            <a:r>
              <a:rPr lang="es-ES" sz="1400" dirty="0">
                <a:solidFill>
                  <a:schemeClr val="bg1"/>
                </a:solidFill>
              </a:rPr>
              <a:t>/35</a:t>
            </a:r>
          </a:p>
        </p:txBody>
      </p:sp>
    </p:spTree>
    <p:extLst>
      <p:ext uri="{BB962C8B-B14F-4D97-AF65-F5344CB8AC3E}">
        <p14:creationId xmlns:p14="http://schemas.microsoft.com/office/powerpoint/2010/main" val="2140808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redondeado 8"/>
          <p:cNvSpPr/>
          <p:nvPr/>
        </p:nvSpPr>
        <p:spPr>
          <a:xfrm>
            <a:off x="3643735" y="123499"/>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Conclusiones del experimento con el robot</a:t>
            </a:r>
          </a:p>
        </p:txBody>
      </p:sp>
      <p:sp>
        <p:nvSpPr>
          <p:cNvPr id="10" name="Marcador de contenido 4"/>
          <p:cNvSpPr txBox="1">
            <a:spLocks/>
          </p:cNvSpPr>
          <p:nvPr/>
        </p:nvSpPr>
        <p:spPr>
          <a:xfrm>
            <a:off x="731106" y="1202890"/>
            <a:ext cx="10192138" cy="33588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integración de sistemas dependientes del contexto con nuestro algoritmo de variabilidad dinámica permite</a:t>
            </a:r>
            <a:r>
              <a:rPr lang="es-ES" sz="2000" b="1" cap="none" dirty="0">
                <a:latin typeface="Bookman Old Style" panose="02050604050505020204" pitchFamily="18" charset="0"/>
                <a:cs typeface="Adobe Hebrew" panose="02040503050201020203" pitchFamily="18" charset="-79"/>
              </a:rPr>
              <a:t> reconfigurar la variabilidad estructural durante la ejecución del sistema</a:t>
            </a:r>
            <a:r>
              <a:rPr lang="es-ES" sz="2000" cap="none" dirty="0">
                <a:latin typeface="Bookman Old Style" panose="02050604050505020204" pitchFamily="18" charset="0"/>
                <a:cs typeface="Adobe Hebrew" panose="02040503050201020203" pitchFamily="18" charset="-79"/>
              </a:rPr>
              <a:t>. </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a:t>
            </a:r>
            <a:r>
              <a:rPr lang="es-ES" sz="2000" b="1" cap="none" dirty="0">
                <a:latin typeface="Bookman Old Style" panose="02050604050505020204" pitchFamily="18" charset="0"/>
                <a:cs typeface="Adobe Hebrew" panose="02040503050201020203" pitchFamily="18" charset="-79"/>
              </a:rPr>
              <a:t>definición</a:t>
            </a:r>
            <a:r>
              <a:rPr lang="es-ES" sz="2000" cap="none" dirty="0">
                <a:latin typeface="Bookman Old Style" panose="02050604050505020204" pitchFamily="18" charset="0"/>
                <a:cs typeface="Adobe Hebrew" panose="02040503050201020203" pitchFamily="18" charset="-79"/>
              </a:rPr>
              <a:t> y </a:t>
            </a:r>
            <a:r>
              <a:rPr lang="es-ES" sz="2000" b="1" cap="none" dirty="0">
                <a:latin typeface="Bookman Old Style" panose="02050604050505020204" pitchFamily="18" charset="0"/>
                <a:cs typeface="Adobe Hebrew" panose="02040503050201020203" pitchFamily="18" charset="-79"/>
              </a:rPr>
              <a:t>aplicación</a:t>
            </a:r>
            <a:r>
              <a:rPr lang="es-ES" sz="2000" cap="none" dirty="0">
                <a:latin typeface="Bookman Old Style" panose="02050604050505020204" pitchFamily="18" charset="0"/>
                <a:cs typeface="Adobe Hebrew" panose="02040503050201020203" pitchFamily="18" charset="-79"/>
              </a:rPr>
              <a:t> de los </a:t>
            </a:r>
            <a:r>
              <a:rPr lang="es-ES" sz="2000" b="1" cap="none" dirty="0">
                <a:latin typeface="Bookman Old Style" panose="02050604050505020204" pitchFamily="18" charset="0"/>
                <a:cs typeface="Adobe Hebrew" panose="02040503050201020203" pitchFamily="18" charset="-79"/>
              </a:rPr>
              <a:t>supertipos</a:t>
            </a:r>
            <a:r>
              <a:rPr lang="es-ES" sz="2000" cap="none" dirty="0">
                <a:latin typeface="Bookman Old Style" panose="02050604050505020204" pitchFamily="18" charset="0"/>
                <a:cs typeface="Adobe Hebrew" panose="02040503050201020203" pitchFamily="18" charset="-79"/>
              </a:rPr>
              <a:t> actúa como limitante y </a:t>
            </a:r>
            <a:r>
              <a:rPr lang="es-ES" sz="2000" b="1" cap="none" dirty="0">
                <a:latin typeface="Bookman Old Style" panose="02050604050505020204" pitchFamily="18" charset="0"/>
                <a:cs typeface="Adobe Hebrew" panose="02040503050201020203" pitchFamily="18" charset="-79"/>
              </a:rPr>
              <a:t>puede afectar al resultado final</a:t>
            </a:r>
            <a:r>
              <a:rPr lang="es-ES" sz="2000" cap="none" dirty="0">
                <a:latin typeface="Bookman Old Style" panose="02050604050505020204" pitchFamily="18" charset="0"/>
                <a:cs typeface="Adobe Hebrew" panose="02040503050201020203" pitchFamily="18" charset="-79"/>
              </a:rPr>
              <a:t>. Una elección diferente de supertipos puede incrementar los resultados fallidos.</a:t>
            </a:r>
          </a:p>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El experimento realizado en sentido inverso </a:t>
            </a:r>
            <a:r>
              <a:rPr lang="es-ES" sz="2000" cap="none" dirty="0">
                <a:latin typeface="Bookman Old Style" panose="02050604050505020204" pitchFamily="18" charset="0"/>
                <a:cs typeface="Adobe Hebrew" panose="02040503050201020203" pitchFamily="18" charset="-79"/>
              </a:rPr>
              <a:t>(el diseñador añade una característica y el cambio se comunica al robot) </a:t>
            </a:r>
            <a:r>
              <a:rPr lang="es-ES" sz="2000" b="1" cap="none" dirty="0">
                <a:latin typeface="Bookman Old Style" panose="02050604050505020204" pitchFamily="18" charset="0"/>
                <a:cs typeface="Adobe Hebrew" panose="02040503050201020203" pitchFamily="18" charset="-79"/>
              </a:rPr>
              <a:t>podría arrojar resultados distintos.</a:t>
            </a:r>
            <a:endParaRPr lang="es-ES" sz="1600" cap="none" dirty="0">
              <a:latin typeface="Bookman Old Style" panose="02050604050505020204" pitchFamily="18" charset="0"/>
              <a:cs typeface="Adobe Hebrew" panose="02040503050201020203" pitchFamily="18" charset="-79"/>
            </a:endParaRPr>
          </a:p>
        </p:txBody>
      </p:sp>
      <p:sp>
        <p:nvSpPr>
          <p:cNvPr id="8" name="Título 1"/>
          <p:cNvSpPr txBox="1">
            <a:spLocks/>
          </p:cNvSpPr>
          <p:nvPr/>
        </p:nvSpPr>
        <p:spPr>
          <a:xfrm>
            <a:off x="189310"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a:solidFill>
                  <a:srgbClr val="FF0000"/>
                </a:solidFill>
              </a:rPr>
              <a:t>Experimentación</a:t>
            </a:r>
            <a:endParaRPr lang="es-ES" sz="3400" b="1" dirty="0">
              <a:solidFill>
                <a:srgbClr val="FF0000"/>
              </a:solidFill>
            </a:endParaRPr>
          </a:p>
        </p:txBody>
      </p:sp>
      <p:sp>
        <p:nvSpPr>
          <p:cNvPr id="6" name="CuadroTexto 5">
            <a:extLst>
              <a:ext uri="{FF2B5EF4-FFF2-40B4-BE49-F238E27FC236}">
                <a16:creationId xmlns:a16="http://schemas.microsoft.com/office/drawing/2014/main" id="{7C868534-2B45-4235-8DA0-10F996317C68}"/>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31</a:t>
            </a:r>
          </a:p>
        </p:txBody>
      </p:sp>
    </p:spTree>
    <p:extLst>
      <p:ext uri="{BB962C8B-B14F-4D97-AF65-F5344CB8AC3E}">
        <p14:creationId xmlns:p14="http://schemas.microsoft.com/office/powerpoint/2010/main" val="2039610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p:cNvSpPr txBox="1">
            <a:spLocks/>
          </p:cNvSpPr>
          <p:nvPr/>
        </p:nvSpPr>
        <p:spPr>
          <a:xfrm>
            <a:off x="731106" y="817290"/>
            <a:ext cx="10192138" cy="47095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Se proporciona una </a:t>
            </a:r>
            <a:r>
              <a:rPr lang="es-ES" sz="2000" b="1" cap="none" dirty="0">
                <a:latin typeface="Bookman Old Style" panose="02050604050505020204" pitchFamily="18" charset="0"/>
                <a:cs typeface="Adobe Hebrew" panose="02040503050201020203" pitchFamily="18" charset="-79"/>
              </a:rPr>
              <a:t>solución para reconfigurar la variabilidad dinámica con comprobación de restricciones en tiempo de ejecución</a:t>
            </a:r>
            <a:r>
              <a:rPr lang="es-ES" sz="2000" cap="none" dirty="0">
                <a:latin typeface="Bookman Old Style" panose="02050604050505020204" pitchFamily="18" charset="0"/>
                <a:cs typeface="Adobe Hebrew" panose="02040503050201020203" pitchFamily="18" charset="-79"/>
              </a:rPr>
              <a:t>, siendo este aspecto pobremente tratado en trabajos anteriores.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optimizador de características ayuda a </a:t>
            </a:r>
            <a:r>
              <a:rPr lang="es-ES" sz="2000" b="1" cap="none" dirty="0">
                <a:latin typeface="Bookman Old Style" panose="02050604050505020204" pitchFamily="18" charset="0"/>
                <a:cs typeface="Adobe Hebrew" panose="02040503050201020203" pitchFamily="18" charset="-79"/>
              </a:rPr>
              <a:t>equilibrar la inserción en modelos de variabilidad grandes</a:t>
            </a:r>
            <a:r>
              <a:rPr lang="es-ES" sz="2000" cap="none" dirty="0">
                <a:latin typeface="Bookman Old Style" panose="02050604050505020204" pitchFamily="18" charset="0"/>
                <a:cs typeface="Adobe Hebrew" panose="02040503050201020203" pitchFamily="18" charset="-79"/>
              </a:rPr>
              <a:t>, siendo este un aspecto novedoso frente a otras propuestas.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a:t>
            </a:r>
            <a:r>
              <a:rPr lang="es-ES" sz="2000" b="1" cap="none" dirty="0">
                <a:latin typeface="Bookman Old Style" panose="02050604050505020204" pitchFamily="18" charset="0"/>
                <a:cs typeface="Adobe Hebrew" panose="02040503050201020203" pitchFamily="18" charset="-79"/>
              </a:rPr>
              <a:t>comunicación del algoritmo con sistemas dependientes del contexto </a:t>
            </a:r>
            <a:r>
              <a:rPr lang="es-ES" sz="2000" cap="none" dirty="0">
                <a:latin typeface="Bookman Old Style" panose="02050604050505020204" pitchFamily="18" charset="0"/>
                <a:cs typeface="Adobe Hebrew" panose="02040503050201020203" pitchFamily="18" charset="-79"/>
              </a:rPr>
              <a:t>se ha demostrado posible, asumiendo que la visualización del nuevo modelo de variabilidad no es una tarea crítica.</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La </a:t>
            </a:r>
            <a:r>
              <a:rPr lang="es-ES" sz="2000" b="1" cap="none" dirty="0">
                <a:latin typeface="Bookman Old Style" panose="02050604050505020204" pitchFamily="18" charset="0"/>
                <a:cs typeface="Adobe Hebrew" panose="02040503050201020203" pitchFamily="18" charset="-79"/>
              </a:rPr>
              <a:t>gestión semiautomática de los puntos de variación </a:t>
            </a:r>
            <a:r>
              <a:rPr lang="es-ES" sz="2000" cap="none" dirty="0">
                <a:latin typeface="Bookman Old Style" panose="02050604050505020204" pitchFamily="18" charset="0"/>
                <a:cs typeface="Adobe Hebrew" panose="02040503050201020203" pitchFamily="18" charset="-79"/>
              </a:rPr>
              <a:t>aporta un aspecto novedoso y avanza el estado del arte de otras propuestas para modelos de variabilidad extensibles y abiertos.</a:t>
            </a:r>
          </a:p>
        </p:txBody>
      </p:sp>
      <p:sp>
        <p:nvSpPr>
          <p:cNvPr id="6" name="Título 1"/>
          <p:cNvSpPr txBox="1">
            <a:spLocks/>
          </p:cNvSpPr>
          <p:nvPr/>
        </p:nvSpPr>
        <p:spPr>
          <a:xfrm>
            <a:off x="189310" y="107489"/>
            <a:ext cx="33798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Conclusiones</a:t>
            </a:r>
          </a:p>
        </p:txBody>
      </p:sp>
      <p:sp>
        <p:nvSpPr>
          <p:cNvPr id="5" name="CuadroTexto 4">
            <a:extLst>
              <a:ext uri="{FF2B5EF4-FFF2-40B4-BE49-F238E27FC236}">
                <a16:creationId xmlns:a16="http://schemas.microsoft.com/office/drawing/2014/main" id="{F0CD345E-1758-4DC2-AA19-C3EF990674EC}"/>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32</a:t>
            </a:r>
          </a:p>
        </p:txBody>
      </p:sp>
    </p:spTree>
    <p:extLst>
      <p:ext uri="{BB962C8B-B14F-4D97-AF65-F5344CB8AC3E}">
        <p14:creationId xmlns:p14="http://schemas.microsoft.com/office/powerpoint/2010/main" val="299828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p:cNvSpPr txBox="1">
            <a:spLocks/>
          </p:cNvSpPr>
          <p:nvPr/>
        </p:nvSpPr>
        <p:spPr>
          <a:xfrm>
            <a:off x="731106" y="901232"/>
            <a:ext cx="10192138" cy="41643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b="1" cap="none" dirty="0">
                <a:latin typeface="Bookman Old Style" panose="02050604050505020204" pitchFamily="18" charset="0"/>
                <a:cs typeface="Adobe Hebrew" panose="02040503050201020203" pitchFamily="18" charset="-79"/>
              </a:rPr>
              <a:t>Integración de RuVa </a:t>
            </a:r>
            <a:r>
              <a:rPr lang="es-ES" sz="2000" cap="none" dirty="0">
                <a:latin typeface="Bookman Old Style" panose="02050604050505020204" pitchFamily="18" charset="0"/>
                <a:cs typeface="Adobe Hebrew" panose="02040503050201020203" pitchFamily="18" charset="-79"/>
              </a:rPr>
              <a:t>con aproximaciones de Líneas de Producto Software Dinámicas (DSPL) y otros sistemas ciber-físicos.</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Investigación de </a:t>
            </a:r>
            <a:r>
              <a:rPr lang="es-ES" sz="2000" b="1" cap="none" dirty="0">
                <a:latin typeface="Bookman Old Style" panose="02050604050505020204" pitchFamily="18" charset="0"/>
                <a:cs typeface="Adobe Hebrew" panose="02040503050201020203" pitchFamily="18" charset="-79"/>
              </a:rPr>
              <a:t>topologías de modelos de variabilidad más adecuados</a:t>
            </a:r>
            <a:r>
              <a:rPr lang="es-ES" sz="2000" cap="none" dirty="0">
                <a:latin typeface="Bookman Old Style" panose="02050604050505020204" pitchFamily="18" charset="0"/>
                <a:cs typeface="Adobe Hebrew" panose="02040503050201020203" pitchFamily="18" charset="-79"/>
              </a:rPr>
              <a:t> que permitan una mejor distribución de supertipos para superar el 92% de eficacia.</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Investigar otros mecanismos para </a:t>
            </a:r>
            <a:r>
              <a:rPr lang="es-ES" sz="2000" b="1" cap="none" dirty="0">
                <a:latin typeface="Bookman Old Style" panose="02050604050505020204" pitchFamily="18" charset="0"/>
                <a:cs typeface="Adobe Hebrew" panose="02040503050201020203" pitchFamily="18" charset="-79"/>
              </a:rPr>
              <a:t>añadir características sin el uso de supertipos predefinidos</a:t>
            </a:r>
            <a:r>
              <a:rPr lang="es-ES" sz="2000"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Explorar formas más </a:t>
            </a:r>
            <a:r>
              <a:rPr lang="es-ES" sz="2000" b="1" cap="none" dirty="0">
                <a:latin typeface="Bookman Old Style" panose="02050604050505020204" pitchFamily="18" charset="0"/>
                <a:cs typeface="Adobe Hebrew" panose="02040503050201020203" pitchFamily="18" charset="-79"/>
              </a:rPr>
              <a:t>eficientes</a:t>
            </a:r>
            <a:r>
              <a:rPr lang="es-ES" sz="2000" cap="none" dirty="0">
                <a:latin typeface="Bookman Old Style" panose="02050604050505020204" pitchFamily="18" charset="0"/>
                <a:cs typeface="Adobe Hebrew" panose="02040503050201020203" pitchFamily="18" charset="-79"/>
              </a:rPr>
              <a:t> de </a:t>
            </a:r>
            <a:r>
              <a:rPr lang="es-ES" sz="2000" b="1" cap="none" dirty="0">
                <a:latin typeface="Bookman Old Style" panose="02050604050505020204" pitchFamily="18" charset="0"/>
                <a:cs typeface="Adobe Hebrew" panose="02040503050201020203" pitchFamily="18" charset="-79"/>
              </a:rPr>
              <a:t>comprobar las restricciones en tiempo de ejecución</a:t>
            </a:r>
            <a:r>
              <a:rPr lang="es-ES" sz="2000" cap="none" dirty="0">
                <a:latin typeface="Bookman Old Style" panose="02050604050505020204" pitchFamily="18" charset="0"/>
                <a:cs typeface="Adobe Hebrew" panose="02040503050201020203" pitchFamily="18" charset="-79"/>
              </a:rPr>
              <a:t>.</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Explorar el uso de Cloud </a:t>
            </a:r>
            <a:r>
              <a:rPr lang="es-ES" sz="2000" cap="none" dirty="0" err="1">
                <a:latin typeface="Bookman Old Style" panose="02050604050505020204" pitchFamily="18" charset="0"/>
                <a:cs typeface="Adobe Hebrew" panose="02040503050201020203" pitchFamily="18" charset="-79"/>
              </a:rPr>
              <a:t>Robotics</a:t>
            </a:r>
            <a:r>
              <a:rPr lang="es-ES" sz="2000" cap="none" dirty="0">
                <a:latin typeface="Bookman Old Style" panose="02050604050505020204" pitchFamily="18" charset="0"/>
                <a:cs typeface="Adobe Hebrew" panose="02040503050201020203" pitchFamily="18" charset="-79"/>
              </a:rPr>
              <a:t> para la </a:t>
            </a:r>
            <a:r>
              <a:rPr lang="es-ES" sz="2000" b="1" cap="none" dirty="0">
                <a:latin typeface="Bookman Old Style" panose="02050604050505020204" pitchFamily="18" charset="0"/>
                <a:cs typeface="Adobe Hebrew" panose="02040503050201020203" pitchFamily="18" charset="-79"/>
              </a:rPr>
              <a:t>actualización de software en robots </a:t>
            </a:r>
            <a:r>
              <a:rPr lang="es-ES" sz="2000" cap="none" dirty="0">
                <a:latin typeface="Bookman Old Style" panose="02050604050505020204" pitchFamily="18" charset="0"/>
                <a:cs typeface="Adobe Hebrew" panose="02040503050201020203" pitchFamily="18" charset="-79"/>
              </a:rPr>
              <a:t>conectándolo con el algoritmo propuesto.</a:t>
            </a: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2" name="Título 1"/>
          <p:cNvSpPr>
            <a:spLocks noGrp="1"/>
          </p:cNvSpPr>
          <p:nvPr>
            <p:ph type="title"/>
          </p:nvPr>
        </p:nvSpPr>
        <p:spPr>
          <a:xfrm>
            <a:off x="261441" y="107489"/>
            <a:ext cx="4124442" cy="530693"/>
          </a:xfrm>
        </p:spPr>
        <p:txBody>
          <a:bodyPr>
            <a:normAutofit/>
          </a:bodyPr>
          <a:lstStyle/>
          <a:p>
            <a:r>
              <a:rPr lang="es-ES" sz="2400" b="1" dirty="0">
                <a:solidFill>
                  <a:srgbClr val="FF0000"/>
                </a:solidFill>
              </a:rPr>
              <a:t>Futuras líneas de investigación</a:t>
            </a:r>
          </a:p>
        </p:txBody>
      </p:sp>
      <p:sp>
        <p:nvSpPr>
          <p:cNvPr id="5" name="CuadroTexto 4">
            <a:extLst>
              <a:ext uri="{FF2B5EF4-FFF2-40B4-BE49-F238E27FC236}">
                <a16:creationId xmlns:a16="http://schemas.microsoft.com/office/drawing/2014/main" id="{F805E22C-E756-4CDD-9337-286112730ED0}"/>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33</a:t>
            </a:r>
          </a:p>
        </p:txBody>
      </p:sp>
    </p:spTree>
    <p:extLst>
      <p:ext uri="{BB962C8B-B14F-4D97-AF65-F5344CB8AC3E}">
        <p14:creationId xmlns:p14="http://schemas.microsoft.com/office/powerpoint/2010/main" val="396554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p:cNvSpPr txBox="1">
            <a:spLocks/>
          </p:cNvSpPr>
          <p:nvPr/>
        </p:nvSpPr>
        <p:spPr>
          <a:xfrm>
            <a:off x="0" y="1130062"/>
            <a:ext cx="10192138" cy="33588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6" name="Marcador de contenido 4"/>
          <p:cNvSpPr txBox="1">
            <a:spLocks/>
          </p:cNvSpPr>
          <p:nvPr/>
        </p:nvSpPr>
        <p:spPr>
          <a:xfrm>
            <a:off x="464069" y="1197621"/>
            <a:ext cx="10192138" cy="301482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8" name="Título 1"/>
          <p:cNvSpPr txBox="1">
            <a:spLocks/>
          </p:cNvSpPr>
          <p:nvPr/>
        </p:nvSpPr>
        <p:spPr>
          <a:xfrm>
            <a:off x="464069" y="655795"/>
            <a:ext cx="7595598" cy="53069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endParaRPr lang="es-ES" sz="2400" dirty="0">
              <a:latin typeface="Bookman Old Style" panose="02050604050505020204" pitchFamily="18" charset="0"/>
              <a:cs typeface="Adobe Hebrew" panose="02040503050201020203" pitchFamily="18" charset="-79"/>
            </a:endParaRPr>
          </a:p>
        </p:txBody>
      </p:sp>
      <p:sp>
        <p:nvSpPr>
          <p:cNvPr id="17" name="Rectángulo redondeado 16"/>
          <p:cNvSpPr/>
          <p:nvPr/>
        </p:nvSpPr>
        <p:spPr>
          <a:xfrm>
            <a:off x="3643735" y="123499"/>
            <a:ext cx="507651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Publicaciones derivadas de la tesis</a:t>
            </a:r>
          </a:p>
        </p:txBody>
      </p:sp>
      <p:sp>
        <p:nvSpPr>
          <p:cNvPr id="19" name="Marcador de contenido 4"/>
          <p:cNvSpPr txBox="1">
            <a:spLocks/>
          </p:cNvSpPr>
          <p:nvPr/>
        </p:nvSpPr>
        <p:spPr>
          <a:xfrm>
            <a:off x="810440" y="822791"/>
            <a:ext cx="11195594" cy="44829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R. Capilla, A. Valdezate, J. C. Dueñas, </a:t>
            </a:r>
            <a:r>
              <a:rPr lang="en-US" sz="2000" b="1" cap="none" dirty="0">
                <a:latin typeface="Bookman Old Style" panose="02050604050505020204" pitchFamily="18" charset="0"/>
                <a:cs typeface="Adobe Hebrew" panose="02040503050201020203" pitchFamily="18" charset="-79"/>
              </a:rPr>
              <a:t>An analysis of variability modeling and management tools for product line development, </a:t>
            </a:r>
            <a:r>
              <a:rPr lang="en-US" sz="2000" cap="none" dirty="0">
                <a:latin typeface="Bookman Old Style" panose="02050604050505020204" pitchFamily="18" charset="0"/>
                <a:cs typeface="Adobe Hebrew" panose="02040503050201020203" pitchFamily="18" charset="-79"/>
              </a:rPr>
              <a:t>Software and Services Variability Management Workshop, Helsinki University of Technology (2007)</a:t>
            </a: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R. Capilla, A. Valdezate, F. J. Díaz, </a:t>
            </a:r>
            <a:r>
              <a:rPr lang="es-ES" sz="2000" b="1" cap="none" dirty="0">
                <a:latin typeface="Bookman Old Style" panose="02050604050505020204" pitchFamily="18" charset="0"/>
                <a:cs typeface="Adobe Hebrew" panose="02040503050201020203" pitchFamily="18" charset="-79"/>
              </a:rPr>
              <a:t>A Runtime Variability </a:t>
            </a:r>
            <a:r>
              <a:rPr lang="es-ES" sz="2000" b="1" cap="none" dirty="0" err="1">
                <a:latin typeface="Bookman Old Style" panose="02050604050505020204" pitchFamily="18" charset="0"/>
                <a:cs typeface="Adobe Hebrew" panose="02040503050201020203" pitchFamily="18" charset="-79"/>
              </a:rPr>
              <a:t>Mechanism</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Based</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on</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Supertypes</a:t>
            </a:r>
            <a:r>
              <a:rPr lang="es-ES" sz="2000" b="1" cap="none" dirty="0">
                <a:latin typeface="Bookman Old Style" panose="02050604050505020204" pitchFamily="18" charset="0"/>
                <a:cs typeface="Adobe Hebrew" panose="02040503050201020203" pitchFamily="18" charset="-79"/>
              </a:rPr>
              <a:t>, </a:t>
            </a:r>
            <a:r>
              <a:rPr lang="es-ES" sz="2000" cap="none" dirty="0">
                <a:latin typeface="Bookman Old Style" panose="02050604050505020204" pitchFamily="18" charset="0"/>
                <a:cs typeface="Adobe Hebrew" panose="02040503050201020203" pitchFamily="18" charset="-79"/>
              </a:rPr>
              <a:t>FAS*W@SASO/ICCAC 2016: 6-11 (2016)</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A. </a:t>
            </a:r>
            <a:r>
              <a:rPr lang="es-ES" sz="2000" cap="none" dirty="0" err="1">
                <a:latin typeface="Bookman Old Style" panose="02050604050505020204" pitchFamily="18" charset="0"/>
                <a:cs typeface="Adobe Hebrew" panose="02040503050201020203" pitchFamily="18" charset="-79"/>
              </a:rPr>
              <a:t>Valdezate</a:t>
            </a:r>
            <a:r>
              <a:rPr lang="es-ES" sz="2000" cap="none" dirty="0">
                <a:latin typeface="Bookman Old Style" panose="02050604050505020204" pitchFamily="18" charset="0"/>
                <a:cs typeface="Adobe Hebrew" panose="02040503050201020203" pitchFamily="18" charset="-79"/>
              </a:rPr>
              <a:t>, R. Capilla, J. Crespo, R. </a:t>
            </a:r>
            <a:r>
              <a:rPr lang="es-ES" sz="2000" cap="none" dirty="0" err="1">
                <a:latin typeface="Bookman Old Style" panose="02050604050505020204" pitchFamily="18" charset="0"/>
                <a:cs typeface="Adobe Hebrew" panose="02040503050201020203" pitchFamily="18" charset="-79"/>
              </a:rPr>
              <a:t>Barber,</a:t>
            </a:r>
            <a:r>
              <a:rPr lang="es-ES" sz="2000" b="1" cap="none" dirty="0" err="1">
                <a:latin typeface="Bookman Old Style" panose="02050604050505020204" pitchFamily="18" charset="0"/>
                <a:cs typeface="Adobe Hebrew" panose="02040503050201020203" pitchFamily="18" charset="-79"/>
              </a:rPr>
              <a:t>RuVa</a:t>
            </a:r>
            <a:r>
              <a:rPr lang="es-ES" sz="2000" b="1" cap="none" dirty="0">
                <a:latin typeface="Bookman Old Style" panose="02050604050505020204" pitchFamily="18" charset="0"/>
                <a:cs typeface="Adobe Hebrew" panose="02040503050201020203" pitchFamily="18" charset="-79"/>
              </a:rPr>
              <a:t>: A </a:t>
            </a:r>
            <a:r>
              <a:rPr lang="es-ES" sz="2000" b="1" cap="none" dirty="0" err="1">
                <a:latin typeface="Bookman Old Style" panose="02050604050505020204" pitchFamily="18" charset="0"/>
                <a:cs typeface="Adobe Hebrew" panose="02040503050201020203" pitchFamily="18" charset="-79"/>
              </a:rPr>
              <a:t>Runtime</a:t>
            </a:r>
            <a:r>
              <a:rPr lang="es-ES" sz="2000" b="1" cap="none" dirty="0">
                <a:latin typeface="Bookman Old Style" panose="02050604050505020204" pitchFamily="18" charset="0"/>
                <a:cs typeface="Adobe Hebrew" panose="02040503050201020203" pitchFamily="18" charset="-79"/>
              </a:rPr>
              <a:t> Software </a:t>
            </a:r>
            <a:r>
              <a:rPr lang="es-ES" sz="2000" b="1" cap="none" dirty="0" err="1">
                <a:latin typeface="Bookman Old Style" panose="02050604050505020204" pitchFamily="18" charset="0"/>
                <a:cs typeface="Adobe Hebrew" panose="02040503050201020203" pitchFamily="18" charset="-79"/>
              </a:rPr>
              <a:t>Variability</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Algorithm</a:t>
            </a:r>
            <a:r>
              <a:rPr lang="es-ES" sz="2000" b="1" cap="none" dirty="0">
                <a:latin typeface="Bookman Old Style" panose="02050604050505020204" pitchFamily="18" charset="0"/>
                <a:cs typeface="Adobe Hebrew" panose="02040503050201020203" pitchFamily="18" charset="-79"/>
              </a:rPr>
              <a:t>, </a:t>
            </a:r>
            <a:r>
              <a:rPr lang="es-ES" sz="2000" cap="none" dirty="0">
                <a:latin typeface="Bookman Old Style" panose="02050604050505020204" pitchFamily="18" charset="0"/>
                <a:cs typeface="Adobe Hebrew" panose="02040503050201020203" pitchFamily="18" charset="-79"/>
              </a:rPr>
              <a:t>IEEE Access 10: 52525-52536 (2022)</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B. </a:t>
            </a:r>
            <a:r>
              <a:rPr lang="es-ES" sz="2000" cap="none" dirty="0" err="1">
                <a:latin typeface="Bookman Old Style" panose="02050604050505020204" pitchFamily="18" charset="0"/>
                <a:cs typeface="Adobe Hebrew" panose="02040503050201020203" pitchFamily="18" charset="-79"/>
              </a:rPr>
              <a:t>Caesar</a:t>
            </a:r>
            <a:r>
              <a:rPr lang="es-ES" sz="2000" cap="none" dirty="0">
                <a:latin typeface="Bookman Old Style" panose="02050604050505020204" pitchFamily="18" charset="0"/>
                <a:cs typeface="Adobe Hebrew" panose="02040503050201020203" pitchFamily="18" charset="-79"/>
              </a:rPr>
              <a:t>, A. </a:t>
            </a:r>
            <a:r>
              <a:rPr lang="es-ES" sz="2000" cap="none" dirty="0" err="1">
                <a:latin typeface="Bookman Old Style" panose="02050604050505020204" pitchFamily="18" charset="0"/>
                <a:cs typeface="Adobe Hebrew" panose="02040503050201020203" pitchFamily="18" charset="-79"/>
              </a:rPr>
              <a:t>Valdezate</a:t>
            </a:r>
            <a:r>
              <a:rPr lang="es-ES" sz="2000" cap="none" dirty="0">
                <a:latin typeface="Bookman Old Style" panose="02050604050505020204" pitchFamily="18" charset="0"/>
                <a:cs typeface="Adobe Hebrew" panose="02040503050201020203" pitchFamily="18" charset="-79"/>
              </a:rPr>
              <a:t>, J. </a:t>
            </a:r>
            <a:r>
              <a:rPr lang="es-ES" sz="2000" cap="none" dirty="0" err="1">
                <a:latin typeface="Bookman Old Style" panose="02050604050505020204" pitchFamily="18" charset="0"/>
                <a:cs typeface="Adobe Hebrew" panose="02040503050201020203" pitchFamily="18" charset="-79"/>
              </a:rPr>
              <a:t>Ladiges</a:t>
            </a:r>
            <a:r>
              <a:rPr lang="es-ES" sz="2000" cap="none" dirty="0">
                <a:latin typeface="Bookman Old Style" panose="02050604050505020204" pitchFamily="18" charset="0"/>
                <a:cs typeface="Adobe Hebrew" panose="02040503050201020203" pitchFamily="18" charset="-79"/>
              </a:rPr>
              <a:t>, R. Capilla, A. Fay,</a:t>
            </a:r>
            <a:r>
              <a:rPr lang="en-US" sz="2000" b="1" cap="none" dirty="0">
                <a:latin typeface="Bookman Old Style" panose="02050604050505020204" pitchFamily="18" charset="0"/>
                <a:cs typeface="Adobe Hebrew" panose="02040503050201020203" pitchFamily="18" charset="-79"/>
              </a:rPr>
              <a:t>A Process for Identifying &amp; Modeling Reconfiguration Relevant System Context, </a:t>
            </a:r>
            <a:r>
              <a:rPr lang="es-ES" sz="2000" cap="none" dirty="0">
                <a:latin typeface="Bookman Old Style" panose="02050604050505020204" pitchFamily="18" charset="0"/>
                <a:cs typeface="Adobe Hebrew" panose="02040503050201020203" pitchFamily="18" charset="-79"/>
              </a:rPr>
              <a:t>IEEE </a:t>
            </a:r>
            <a:r>
              <a:rPr lang="es-ES" sz="2000" cap="none" dirty="0" err="1">
                <a:latin typeface="Bookman Old Style" panose="02050604050505020204" pitchFamily="18" charset="0"/>
                <a:cs typeface="Adobe Hebrew" panose="02040503050201020203" pitchFamily="18" charset="-79"/>
              </a:rPr>
              <a:t>Transactions</a:t>
            </a:r>
            <a:r>
              <a:rPr lang="es-ES" sz="2000"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on</a:t>
            </a:r>
            <a:r>
              <a:rPr lang="es-ES" sz="2000"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Automation</a:t>
            </a:r>
            <a:r>
              <a:rPr lang="es-ES" sz="2000"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Science</a:t>
            </a:r>
            <a:r>
              <a:rPr lang="es-ES" sz="2000" cap="none" dirty="0">
                <a:latin typeface="Bookman Old Style" panose="02050604050505020204" pitchFamily="18" charset="0"/>
                <a:cs typeface="Adobe Hebrew" panose="02040503050201020203" pitchFamily="18" charset="-79"/>
              </a:rPr>
              <a:t> and </a:t>
            </a:r>
            <a:r>
              <a:rPr lang="es-ES" sz="2000" cap="none" dirty="0" err="1">
                <a:latin typeface="Bookman Old Style" panose="02050604050505020204" pitchFamily="18" charset="0"/>
                <a:cs typeface="Adobe Hebrew" panose="02040503050201020203" pitchFamily="18" charset="-79"/>
              </a:rPr>
              <a:t>Engineeering</a:t>
            </a:r>
            <a:r>
              <a:rPr lang="es-ES" sz="2000" cap="none" dirty="0">
                <a:latin typeface="Bookman Old Style" panose="02050604050505020204" pitchFamily="18" charset="0"/>
                <a:cs typeface="Adobe Hebrew" panose="02040503050201020203" pitchFamily="18" charset="-79"/>
              </a:rPr>
              <a:t> (2022). (en primera revisión)</a:t>
            </a:r>
          </a:p>
          <a:p>
            <a:endParaRPr lang="es-ES" sz="2000" cap="none" dirty="0">
              <a:latin typeface="Bookman Old Style" panose="02050604050505020204" pitchFamily="18" charset="0"/>
              <a:cs typeface="Adobe Hebrew" panose="02040503050201020203" pitchFamily="18" charset="-79"/>
            </a:endParaRPr>
          </a:p>
        </p:txBody>
      </p:sp>
      <p:sp>
        <p:nvSpPr>
          <p:cNvPr id="11" name="Título 1"/>
          <p:cNvSpPr txBox="1">
            <a:spLocks/>
          </p:cNvSpPr>
          <p:nvPr/>
        </p:nvSpPr>
        <p:spPr>
          <a:xfrm>
            <a:off x="189310" y="107489"/>
            <a:ext cx="33798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Artículos</a:t>
            </a:r>
          </a:p>
        </p:txBody>
      </p:sp>
      <p:sp>
        <p:nvSpPr>
          <p:cNvPr id="9" name="CuadroTexto 8">
            <a:extLst>
              <a:ext uri="{FF2B5EF4-FFF2-40B4-BE49-F238E27FC236}">
                <a16:creationId xmlns:a16="http://schemas.microsoft.com/office/drawing/2014/main" id="{F29F5427-BDFF-4997-916E-AD10871CFB07}"/>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34</a:t>
            </a:r>
          </a:p>
        </p:txBody>
      </p:sp>
    </p:spTree>
    <p:extLst>
      <p:ext uri="{BB962C8B-B14F-4D97-AF65-F5344CB8AC3E}">
        <p14:creationId xmlns:p14="http://schemas.microsoft.com/office/powerpoint/2010/main" val="1209697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77A2815-E772-4273-867D-0EB4C526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p:cNvSpPr txBox="1">
            <a:spLocks/>
          </p:cNvSpPr>
          <p:nvPr/>
        </p:nvSpPr>
        <p:spPr>
          <a:xfrm>
            <a:off x="0" y="1130062"/>
            <a:ext cx="10192138" cy="33588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8" name="Título 1"/>
          <p:cNvSpPr txBox="1">
            <a:spLocks/>
          </p:cNvSpPr>
          <p:nvPr/>
        </p:nvSpPr>
        <p:spPr>
          <a:xfrm>
            <a:off x="464069" y="655795"/>
            <a:ext cx="7595598" cy="53069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endParaRPr lang="es-ES" sz="2400" dirty="0">
              <a:latin typeface="Bookman Old Style" panose="02050604050505020204" pitchFamily="18" charset="0"/>
              <a:cs typeface="Adobe Hebrew" panose="02040503050201020203" pitchFamily="18" charset="-79"/>
            </a:endParaRPr>
          </a:p>
        </p:txBody>
      </p:sp>
      <p:sp>
        <p:nvSpPr>
          <p:cNvPr id="11" name="Marcador de contenido 4"/>
          <p:cNvSpPr txBox="1">
            <a:spLocks/>
          </p:cNvSpPr>
          <p:nvPr/>
        </p:nvSpPr>
        <p:spPr>
          <a:xfrm>
            <a:off x="731106" y="936862"/>
            <a:ext cx="11018530" cy="38016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Jeffrey C. Carver, Eduardo Santana de Almeida, Rafael Capilla, Leandro L. </a:t>
            </a:r>
            <a:r>
              <a:rPr lang="es-ES" sz="2000" cap="none" dirty="0" err="1">
                <a:latin typeface="Bookman Old Style" panose="02050604050505020204" pitchFamily="18" charset="0"/>
                <a:cs typeface="Adobe Hebrew" panose="02040503050201020203" pitchFamily="18" charset="-79"/>
              </a:rPr>
              <a:t>Minku</a:t>
            </a:r>
            <a:r>
              <a:rPr lang="es-ES" sz="2000" cap="none" dirty="0">
                <a:latin typeface="Bookman Old Style" panose="02050604050505020204" pitchFamily="18" charset="0"/>
                <a:cs typeface="Adobe Hebrew" panose="02040503050201020203" pitchFamily="18" charset="-79"/>
              </a:rPr>
              <a:t>, Marco </a:t>
            </a:r>
            <a:r>
              <a:rPr lang="es-ES" sz="2000" cap="none" dirty="0" err="1">
                <a:latin typeface="Bookman Old Style" panose="02050604050505020204" pitchFamily="18" charset="0"/>
                <a:cs typeface="Adobe Hebrew" panose="02040503050201020203" pitchFamily="18" charset="-79"/>
              </a:rPr>
              <a:t>Torchiano</a:t>
            </a:r>
            <a:r>
              <a:rPr lang="es-ES" sz="2000" cap="none" dirty="0">
                <a:latin typeface="Bookman Old Style" panose="02050604050505020204" pitchFamily="18" charset="0"/>
                <a:cs typeface="Adobe Hebrew" panose="02040503050201020203" pitchFamily="18" charset="-79"/>
              </a:rPr>
              <a:t>, Alejandro Valdezate</a:t>
            </a:r>
            <a:br>
              <a:rPr lang="es-ES" sz="2000" cap="none" dirty="0">
                <a:latin typeface="Bookman Old Style" panose="02050604050505020204" pitchFamily="18" charset="0"/>
                <a:cs typeface="Adobe Hebrew" panose="02040503050201020203" pitchFamily="18" charset="-79"/>
              </a:rPr>
            </a:br>
            <a:r>
              <a:rPr lang="es-ES" sz="2000" b="1" cap="none" dirty="0" err="1">
                <a:latin typeface="Bookman Old Style" panose="02050604050505020204" pitchFamily="18" charset="0"/>
                <a:cs typeface="Adobe Hebrew" panose="02040503050201020203" pitchFamily="18" charset="-79"/>
              </a:rPr>
              <a:t>Empirical</a:t>
            </a:r>
            <a:r>
              <a:rPr lang="es-ES" sz="2000" b="1" cap="none" dirty="0">
                <a:latin typeface="Bookman Old Style" panose="02050604050505020204" pitchFamily="18" charset="0"/>
                <a:cs typeface="Adobe Hebrew" panose="02040503050201020203" pitchFamily="18" charset="-79"/>
              </a:rPr>
              <a:t> Software </a:t>
            </a:r>
            <a:r>
              <a:rPr lang="es-ES" sz="2000" b="1" cap="none" dirty="0" err="1">
                <a:latin typeface="Bookman Old Style" panose="02050604050505020204" pitchFamily="18" charset="0"/>
                <a:cs typeface="Adobe Hebrew" panose="02040503050201020203" pitchFamily="18" charset="-79"/>
              </a:rPr>
              <a:t>Engineering</a:t>
            </a:r>
            <a:r>
              <a:rPr lang="es-ES" sz="2000" b="1" cap="none" dirty="0">
                <a:latin typeface="Bookman Old Style" panose="02050604050505020204" pitchFamily="18" charset="0"/>
                <a:cs typeface="Adobe Hebrew" panose="02040503050201020203" pitchFamily="18" charset="-79"/>
              </a:rPr>
              <a:t>, Predictive </a:t>
            </a:r>
            <a:r>
              <a:rPr lang="es-ES" sz="2000" b="1" cap="none" dirty="0" err="1">
                <a:latin typeface="Bookman Old Style" panose="02050604050505020204" pitchFamily="18" charset="0"/>
                <a:cs typeface="Adobe Hebrew" panose="02040503050201020203" pitchFamily="18" charset="-79"/>
              </a:rPr>
              <a:t>Models</a:t>
            </a:r>
            <a:r>
              <a:rPr lang="es-ES" sz="2000" b="1" cap="none" dirty="0">
                <a:latin typeface="Bookman Old Style" panose="02050604050505020204" pitchFamily="18" charset="0"/>
                <a:cs typeface="Adobe Hebrew" panose="02040503050201020203" pitchFamily="18" charset="-79"/>
              </a:rPr>
              <a:t>, and </a:t>
            </a:r>
            <a:r>
              <a:rPr lang="es-ES" sz="2000" b="1" cap="none" dirty="0" err="1">
                <a:latin typeface="Bookman Old Style" panose="02050604050505020204" pitchFamily="18" charset="0"/>
                <a:cs typeface="Adobe Hebrew" panose="02040503050201020203" pitchFamily="18" charset="-79"/>
              </a:rPr>
              <a:t>Product</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Lines</a:t>
            </a:r>
            <a:r>
              <a:rPr lang="es-ES" sz="2000" b="1" cap="none" dirty="0">
                <a:latin typeface="Bookman Old Style" panose="02050604050505020204" pitchFamily="18" charset="0"/>
                <a:cs typeface="Adobe Hebrew" panose="02040503050201020203" pitchFamily="18" charset="-79"/>
              </a:rPr>
              <a:t>, </a:t>
            </a:r>
            <a:r>
              <a:rPr lang="es-ES" sz="2000" cap="none" dirty="0">
                <a:latin typeface="Bookman Old Style" panose="02050604050505020204" pitchFamily="18" charset="0"/>
                <a:cs typeface="Adobe Hebrew" panose="02040503050201020203" pitchFamily="18" charset="-79"/>
              </a:rPr>
              <a:t>IEEE Software. 35(3): 8-11 (2018)</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Jeffrey C. Carver, Rafael Capilla, </a:t>
            </a:r>
            <a:r>
              <a:rPr lang="es-ES" sz="2000" cap="none" dirty="0" err="1">
                <a:latin typeface="Bookman Old Style" panose="02050604050505020204" pitchFamily="18" charset="0"/>
                <a:cs typeface="Adobe Hebrew" panose="02040503050201020203" pitchFamily="18" charset="-79"/>
              </a:rPr>
              <a:t>Birgit</a:t>
            </a:r>
            <a:r>
              <a:rPr lang="es-ES" sz="2000"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Penzenstadler</a:t>
            </a:r>
            <a:r>
              <a:rPr lang="es-ES" sz="2000" cap="none" dirty="0">
                <a:latin typeface="Bookman Old Style" panose="02050604050505020204" pitchFamily="18" charset="0"/>
                <a:cs typeface="Adobe Hebrew" panose="02040503050201020203" pitchFamily="18" charset="-79"/>
              </a:rPr>
              <a:t>, Alexander </a:t>
            </a:r>
            <a:r>
              <a:rPr lang="es-ES" sz="2000" cap="none" dirty="0" err="1">
                <a:latin typeface="Bookman Old Style" panose="02050604050505020204" pitchFamily="18" charset="0"/>
                <a:cs typeface="Adobe Hebrew" panose="02040503050201020203" pitchFamily="18" charset="-79"/>
              </a:rPr>
              <a:t>Serebrenik</a:t>
            </a:r>
            <a:r>
              <a:rPr lang="es-ES" sz="2000" cap="none" dirty="0">
                <a:latin typeface="Bookman Old Style" panose="02050604050505020204" pitchFamily="18" charset="0"/>
                <a:cs typeface="Adobe Hebrew" panose="02040503050201020203" pitchFamily="18" charset="-79"/>
              </a:rPr>
              <a:t>, Alejandro Valdezate</a:t>
            </a:r>
            <a:br>
              <a:rPr lang="es-ES" sz="2000" cap="none" dirty="0">
                <a:latin typeface="Bookman Old Style" panose="02050604050505020204" pitchFamily="18" charset="0"/>
                <a:cs typeface="Adobe Hebrew" panose="02040503050201020203" pitchFamily="18" charset="-79"/>
              </a:rPr>
            </a:br>
            <a:r>
              <a:rPr lang="es-ES" sz="2000" b="1" cap="none" dirty="0" err="1">
                <a:latin typeface="Bookman Old Style" panose="02050604050505020204" pitchFamily="18" charset="0"/>
                <a:cs typeface="Adobe Hebrew" panose="02040503050201020203" pitchFamily="18" charset="-79"/>
              </a:rPr>
              <a:t>Gender</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Sentiment</a:t>
            </a:r>
            <a:r>
              <a:rPr lang="es-ES" sz="2000" b="1" cap="none" dirty="0">
                <a:latin typeface="Bookman Old Style" panose="02050604050505020204" pitchFamily="18" charset="0"/>
                <a:cs typeface="Adobe Hebrew" panose="02040503050201020203" pitchFamily="18" charset="-79"/>
              </a:rPr>
              <a:t> and </a:t>
            </a:r>
            <a:r>
              <a:rPr lang="es-ES" sz="2000" b="1" cap="none" dirty="0" err="1">
                <a:latin typeface="Bookman Old Style" panose="02050604050505020204" pitchFamily="18" charset="0"/>
                <a:cs typeface="Adobe Hebrew" panose="02040503050201020203" pitchFamily="18" charset="-79"/>
              </a:rPr>
              <a:t>Emotions</a:t>
            </a:r>
            <a:r>
              <a:rPr lang="es-ES" sz="2000" b="1" cap="none" dirty="0">
                <a:latin typeface="Bookman Old Style" panose="02050604050505020204" pitchFamily="18" charset="0"/>
                <a:cs typeface="Adobe Hebrew" panose="02040503050201020203" pitchFamily="18" charset="-79"/>
              </a:rPr>
              <a:t>, and Safety-</a:t>
            </a:r>
            <a:r>
              <a:rPr lang="es-ES" sz="2000" b="1" cap="none" dirty="0" err="1">
                <a:latin typeface="Bookman Old Style" panose="02050604050505020204" pitchFamily="18" charset="0"/>
                <a:cs typeface="Adobe Hebrew" panose="02040503050201020203" pitchFamily="18" charset="-79"/>
              </a:rPr>
              <a:t>Critical</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Systems</a:t>
            </a:r>
            <a:r>
              <a:rPr lang="es-ES" sz="2000" cap="none" dirty="0">
                <a:latin typeface="Bookman Old Style" panose="02050604050505020204" pitchFamily="18" charset="0"/>
                <a:cs typeface="Adobe Hebrew" panose="02040503050201020203" pitchFamily="18" charset="-79"/>
              </a:rPr>
              <a:t> </a:t>
            </a:r>
            <a:br>
              <a:rPr lang="es-ES" sz="2000" cap="none" dirty="0">
                <a:latin typeface="Bookman Old Style" panose="02050604050505020204" pitchFamily="18" charset="0"/>
                <a:cs typeface="Adobe Hebrew" panose="02040503050201020203" pitchFamily="18" charset="-79"/>
              </a:rPr>
            </a:br>
            <a:r>
              <a:rPr lang="es-ES" sz="2000" cap="none" dirty="0">
                <a:latin typeface="Bookman Old Style" panose="02050604050505020204" pitchFamily="18" charset="0"/>
                <a:cs typeface="Adobe Hebrew" panose="02040503050201020203" pitchFamily="18" charset="-79"/>
              </a:rPr>
              <a:t>IEEE Software. 35(6): 16-19 (2018)</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Alejandro Valdezate, Rafael Capilla, Gregorio Robles, Víctor Salamanca</a:t>
            </a:r>
            <a:br>
              <a:rPr lang="es-ES" sz="2000" cap="none" dirty="0">
                <a:latin typeface="Bookman Old Style" panose="02050604050505020204" pitchFamily="18" charset="0"/>
                <a:cs typeface="Adobe Hebrew" panose="02040503050201020203" pitchFamily="18" charset="-79"/>
              </a:rPr>
            </a:br>
            <a:r>
              <a:rPr lang="es-ES" sz="2000" b="1" cap="none" dirty="0">
                <a:latin typeface="Bookman Old Style" panose="02050604050505020204" pitchFamily="18" charset="0"/>
                <a:cs typeface="Adobe Hebrew" panose="02040503050201020203" pitchFamily="18" charset="-79"/>
              </a:rPr>
              <a:t>Can </a:t>
            </a:r>
            <a:r>
              <a:rPr lang="es-ES" sz="2000" b="1" cap="none" dirty="0" err="1">
                <a:latin typeface="Bookman Old Style" panose="02050604050505020204" pitchFamily="18" charset="0"/>
                <a:cs typeface="Adobe Hebrew" panose="02040503050201020203" pitchFamily="18" charset="-79"/>
              </a:rPr>
              <a:t>instability</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variations</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warn</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developers</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when</a:t>
            </a:r>
            <a:r>
              <a:rPr lang="es-ES" sz="2000" b="1" cap="none" dirty="0">
                <a:latin typeface="Bookman Old Style" panose="02050604050505020204" pitchFamily="18" charset="0"/>
                <a:cs typeface="Adobe Hebrew" panose="02040503050201020203" pitchFamily="18" charset="-79"/>
              </a:rPr>
              <a:t> open-</a:t>
            </a:r>
            <a:r>
              <a:rPr lang="es-ES" sz="2000" b="1" cap="none" dirty="0" err="1">
                <a:latin typeface="Bookman Old Style" panose="02050604050505020204" pitchFamily="18" charset="0"/>
                <a:cs typeface="Adobe Hebrew" panose="02040503050201020203" pitchFamily="18" charset="-79"/>
              </a:rPr>
              <a:t>source</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projects</a:t>
            </a:r>
            <a:r>
              <a:rPr lang="es-ES" sz="2000" b="1" cap="none" dirty="0">
                <a:latin typeface="Bookman Old Style" panose="02050604050505020204" pitchFamily="18" charset="0"/>
                <a:cs typeface="Adobe Hebrew" panose="02040503050201020203" pitchFamily="18" charset="-79"/>
              </a:rPr>
              <a:t> </a:t>
            </a:r>
            <a:r>
              <a:rPr lang="es-ES" sz="2000" b="1" cap="none" dirty="0" err="1">
                <a:latin typeface="Bookman Old Style" panose="02050604050505020204" pitchFamily="18" charset="0"/>
                <a:cs typeface="Adobe Hebrew" panose="02040503050201020203" pitchFamily="18" charset="-79"/>
              </a:rPr>
              <a:t>boost</a:t>
            </a:r>
            <a:r>
              <a:rPr lang="es-ES" sz="2000" b="1"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CoRR</a:t>
            </a:r>
            <a:r>
              <a:rPr lang="es-ES" sz="2000"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abs</a:t>
            </a:r>
            <a:r>
              <a:rPr lang="es-ES" sz="2000" cap="none" dirty="0">
                <a:latin typeface="Bookman Old Style" panose="02050604050505020204" pitchFamily="18" charset="0"/>
                <a:cs typeface="Adobe Hebrew" panose="02040503050201020203" pitchFamily="18" charset="-79"/>
              </a:rPr>
              <a:t>/2204.05209 (2022). Invitado a enviar a </a:t>
            </a:r>
            <a:r>
              <a:rPr lang="es-ES" sz="2000" cap="none" dirty="0" err="1">
                <a:latin typeface="Bookman Old Style" panose="02050604050505020204" pitchFamily="18" charset="0"/>
                <a:cs typeface="Adobe Hebrew" panose="02040503050201020203" pitchFamily="18" charset="-79"/>
              </a:rPr>
              <a:t>Empirical</a:t>
            </a:r>
            <a:r>
              <a:rPr lang="es-ES" sz="2000" cap="none" dirty="0">
                <a:latin typeface="Bookman Old Style" panose="02050604050505020204" pitchFamily="18" charset="0"/>
                <a:cs typeface="Adobe Hebrew" panose="02040503050201020203" pitchFamily="18" charset="-79"/>
              </a:rPr>
              <a:t> Software </a:t>
            </a:r>
            <a:r>
              <a:rPr lang="es-ES" sz="2000" cap="none" dirty="0" err="1">
                <a:latin typeface="Bookman Old Style" panose="02050604050505020204" pitchFamily="18" charset="0"/>
                <a:cs typeface="Adobe Hebrew" panose="02040503050201020203" pitchFamily="18" charset="-79"/>
              </a:rPr>
              <a:t>Engineering</a:t>
            </a:r>
            <a:r>
              <a:rPr lang="es-ES" sz="2000"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Journal</a:t>
            </a:r>
            <a:r>
              <a:rPr lang="es-ES" sz="2000"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Springer</a:t>
            </a:r>
            <a:r>
              <a:rPr lang="es-ES" sz="2000" cap="none" dirty="0">
                <a:latin typeface="Bookman Old Style" panose="02050604050505020204" pitchFamily="18" charset="0"/>
                <a:cs typeface="Adobe Hebrew" panose="02040503050201020203" pitchFamily="18" charset="-79"/>
              </a:rPr>
              <a:t>.</a:t>
            </a:r>
          </a:p>
        </p:txBody>
      </p:sp>
      <p:sp>
        <p:nvSpPr>
          <p:cNvPr id="17" name="Rectángulo redondeado 16"/>
          <p:cNvSpPr/>
          <p:nvPr/>
        </p:nvSpPr>
        <p:spPr>
          <a:xfrm>
            <a:off x="3643734" y="70931"/>
            <a:ext cx="4366879" cy="71814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Otros publicaciones</a:t>
            </a:r>
          </a:p>
        </p:txBody>
      </p:sp>
      <p:sp>
        <p:nvSpPr>
          <p:cNvPr id="9" name="Título 1"/>
          <p:cNvSpPr txBox="1">
            <a:spLocks/>
          </p:cNvSpPr>
          <p:nvPr/>
        </p:nvSpPr>
        <p:spPr>
          <a:xfrm>
            <a:off x="189310" y="107489"/>
            <a:ext cx="33798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Artículos</a:t>
            </a:r>
          </a:p>
        </p:txBody>
      </p:sp>
      <p:sp>
        <p:nvSpPr>
          <p:cNvPr id="12" name="CuadroTexto 11">
            <a:extLst>
              <a:ext uri="{FF2B5EF4-FFF2-40B4-BE49-F238E27FC236}">
                <a16:creationId xmlns:a16="http://schemas.microsoft.com/office/drawing/2014/main" id="{9F7814A5-50DE-4381-8360-B652C80E996E}"/>
              </a:ext>
            </a:extLst>
          </p:cNvPr>
          <p:cNvSpPr txBox="1"/>
          <p:nvPr/>
        </p:nvSpPr>
        <p:spPr>
          <a:xfrm>
            <a:off x="11191776" y="6459785"/>
            <a:ext cx="731520" cy="307777"/>
          </a:xfrm>
          <a:prstGeom prst="rect">
            <a:avLst/>
          </a:prstGeom>
          <a:noFill/>
        </p:spPr>
        <p:txBody>
          <a:bodyPr wrap="square" rtlCol="0">
            <a:spAutoFit/>
          </a:bodyPr>
          <a:lstStyle/>
          <a:p>
            <a:pPr algn="r"/>
            <a:r>
              <a:rPr lang="es-ES" sz="1400" dirty="0">
                <a:solidFill>
                  <a:schemeClr val="bg1"/>
                </a:solidFill>
              </a:rPr>
              <a:t>35</a:t>
            </a:r>
          </a:p>
        </p:txBody>
      </p:sp>
    </p:spTree>
    <p:extLst>
      <p:ext uri="{BB962C8B-B14F-4D97-AF65-F5344CB8AC3E}">
        <p14:creationId xmlns:p14="http://schemas.microsoft.com/office/powerpoint/2010/main" val="3982206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EF6A27-686C-4AEA-85FE-5F55924E5D77}"/>
              </a:ext>
            </a:extLst>
          </p:cNvPr>
          <p:cNvSpPr>
            <a:spLocks noGrp="1"/>
          </p:cNvSpPr>
          <p:nvPr>
            <p:ph type="ctrTitle"/>
          </p:nvPr>
        </p:nvSpPr>
        <p:spPr>
          <a:xfrm>
            <a:off x="1100051" y="511302"/>
            <a:ext cx="10058400" cy="3566160"/>
          </a:xfrm>
        </p:spPr>
        <p:txBody>
          <a:bodyPr>
            <a:normAutofit fontScale="90000"/>
          </a:bodyPr>
          <a:lstStyle/>
          <a:p>
            <a:pPr algn="ctr"/>
            <a:r>
              <a:rPr lang="es-ES" sz="4000" dirty="0"/>
              <a:t>Defensa de Tesis Doctoral</a:t>
            </a:r>
            <a:br>
              <a:rPr lang="es-ES" sz="4000" dirty="0"/>
            </a:br>
            <a:r>
              <a:rPr lang="es-ES" sz="4000" b="1" dirty="0">
                <a:solidFill>
                  <a:srgbClr val="FF0000"/>
                </a:solidFill>
              </a:rPr>
              <a:t>Programa en Tecnologías de la Información y las Comunicaciones</a:t>
            </a:r>
            <a:br>
              <a:rPr lang="es-ES" sz="4000" dirty="0"/>
            </a:br>
            <a:br>
              <a:rPr lang="es-ES" sz="4000" dirty="0"/>
            </a:br>
            <a:r>
              <a:rPr lang="es-ES" sz="4000" dirty="0"/>
              <a:t>Doctorando: </a:t>
            </a:r>
            <a:r>
              <a:rPr lang="es-ES" sz="4900" b="1" dirty="0"/>
              <a:t>Alejandro Valdezate Sánchez </a:t>
            </a:r>
            <a:br>
              <a:rPr lang="es-ES" sz="4900" dirty="0"/>
            </a:br>
            <a:br>
              <a:rPr lang="es-ES" sz="4900" dirty="0"/>
            </a:br>
            <a:r>
              <a:rPr lang="es-ES" sz="4000" dirty="0"/>
              <a:t>Director</a:t>
            </a:r>
            <a:r>
              <a:rPr lang="es-ES" sz="4900" dirty="0"/>
              <a:t>: Dr. </a:t>
            </a:r>
            <a:r>
              <a:rPr lang="es-ES" sz="4900" b="1" dirty="0"/>
              <a:t>Rafael Capilla Sevilla</a:t>
            </a:r>
            <a:endParaRPr lang="es-ES" dirty="0"/>
          </a:p>
        </p:txBody>
      </p:sp>
      <p:sp>
        <p:nvSpPr>
          <p:cNvPr id="3" name="Subtítulo 2">
            <a:extLst>
              <a:ext uri="{FF2B5EF4-FFF2-40B4-BE49-F238E27FC236}">
                <a16:creationId xmlns:a16="http://schemas.microsoft.com/office/drawing/2014/main" id="{D899D14C-F2AF-4D48-873F-8ABE7C2B9BB9}"/>
              </a:ext>
            </a:extLst>
          </p:cNvPr>
          <p:cNvSpPr>
            <a:spLocks noGrp="1"/>
          </p:cNvSpPr>
          <p:nvPr>
            <p:ph type="subTitle" idx="1"/>
          </p:nvPr>
        </p:nvSpPr>
        <p:spPr>
          <a:xfrm>
            <a:off x="1100051" y="4198446"/>
            <a:ext cx="10058400" cy="1143000"/>
          </a:xfrm>
        </p:spPr>
        <p:txBody>
          <a:bodyPr>
            <a:normAutofit/>
          </a:bodyPr>
          <a:lstStyle/>
          <a:p>
            <a:pPr algn="ctr"/>
            <a:r>
              <a:rPr lang="es-ES" sz="3600" b="1" dirty="0">
                <a:solidFill>
                  <a:schemeClr val="accent5"/>
                </a:solidFill>
              </a:rPr>
              <a:t>Variabilidad dinámica en Sistemas sensibles al contexto</a:t>
            </a:r>
          </a:p>
        </p:txBody>
      </p:sp>
      <p:pic>
        <p:nvPicPr>
          <p:cNvPr id="5" name="Picture 2">
            <a:extLst>
              <a:ext uri="{FF2B5EF4-FFF2-40B4-BE49-F238E27FC236}">
                <a16:creationId xmlns:a16="http://schemas.microsoft.com/office/drawing/2014/main" id="{7B0E82F3-20EE-432C-A357-3AF245E2C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54" y="153112"/>
            <a:ext cx="1425891" cy="540585"/>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E6EF6A27-686C-4AEA-85FE-5F55924E5D77}"/>
              </a:ext>
            </a:extLst>
          </p:cNvPr>
          <p:cNvSpPr txBox="1">
            <a:spLocks/>
          </p:cNvSpPr>
          <p:nvPr/>
        </p:nvSpPr>
        <p:spPr>
          <a:xfrm>
            <a:off x="1100051" y="5341446"/>
            <a:ext cx="10058400" cy="877286"/>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s-ES" sz="4000" dirty="0">
                <a:latin typeface="Gill Sans MT" panose="020B0502020104020203" pitchFamily="34" charset="0"/>
              </a:rPr>
              <a:t>Gracias por su atención</a:t>
            </a:r>
            <a:endParaRPr lang="es-ES" dirty="0">
              <a:latin typeface="Gill Sans MT" panose="020B0502020104020203" pitchFamily="34" charset="0"/>
            </a:endParaRPr>
          </a:p>
        </p:txBody>
      </p:sp>
    </p:spTree>
    <p:extLst>
      <p:ext uri="{BB962C8B-B14F-4D97-AF65-F5344CB8AC3E}">
        <p14:creationId xmlns:p14="http://schemas.microsoft.com/office/powerpoint/2010/main" val="2299919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EF01BFC-12DD-4531-8FBF-A24C9ADEB5E4}"/>
              </a:ext>
            </a:extLst>
          </p:cNvPr>
          <p:cNvSpPr txBox="1"/>
          <p:nvPr/>
        </p:nvSpPr>
        <p:spPr>
          <a:xfrm>
            <a:off x="58926" y="6462756"/>
            <a:ext cx="7525843" cy="369332"/>
          </a:xfrm>
          <a:prstGeom prst="rect">
            <a:avLst/>
          </a:prstGeom>
          <a:noFill/>
        </p:spPr>
        <p:txBody>
          <a:bodyPr wrap="none" rtlCol="0">
            <a:spAutoFit/>
          </a:bodyPr>
          <a:lstStyle/>
          <a:p>
            <a:r>
              <a:rPr lang="es-ES" dirty="0">
                <a:solidFill>
                  <a:schemeClr val="bg1"/>
                </a:solidFill>
              </a:rPr>
              <a:t>Variabilidad Dinámica en Sistemas Sensibles al Contexto (Móstoles, Julio 2022)</a:t>
            </a:r>
          </a:p>
        </p:txBody>
      </p:sp>
      <p:sp>
        <p:nvSpPr>
          <p:cNvPr id="6" name="Subtítulo 5">
            <a:extLst>
              <a:ext uri="{FF2B5EF4-FFF2-40B4-BE49-F238E27FC236}">
                <a16:creationId xmlns:a16="http://schemas.microsoft.com/office/drawing/2014/main" id="{2C9210CB-957B-45F5-9851-E074A17ECFB5}"/>
              </a:ext>
            </a:extLst>
          </p:cNvPr>
          <p:cNvSpPr>
            <a:spLocks noGrp="1"/>
          </p:cNvSpPr>
          <p:nvPr>
            <p:ph idx="1"/>
          </p:nvPr>
        </p:nvSpPr>
        <p:spPr>
          <a:xfrm>
            <a:off x="1230379" y="5363202"/>
            <a:ext cx="9809038" cy="631179"/>
          </a:xfrm>
        </p:spPr>
        <p:txBody>
          <a:bodyPr>
            <a:no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LOS MODELOS DE VARIABILIDAD ESTÁTICOS SON INADECUADOS PARA SOPORTAR LOS ASPECTOS DINÁMICOS DE CIERTOS SISTEMAS</a:t>
            </a:r>
          </a:p>
        </p:txBody>
      </p:sp>
      <p:pic>
        <p:nvPicPr>
          <p:cNvPr id="8" name="Picture 2">
            <a:extLst>
              <a:ext uri="{FF2B5EF4-FFF2-40B4-BE49-F238E27FC236}">
                <a16:creationId xmlns:a16="http://schemas.microsoft.com/office/drawing/2014/main" id="{83FF6646-F7BB-4C85-8D18-F0D293A23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N:\figuras\lee 08 binding time units.PNG">
            <a:extLst>
              <a:ext uri="{FF2B5EF4-FFF2-40B4-BE49-F238E27FC236}">
                <a16:creationId xmlns:a16="http://schemas.microsoft.com/office/drawing/2014/main" id="{605276F8-FAD4-4495-9E70-854769E9E5E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1261" y="714913"/>
            <a:ext cx="10495570" cy="4682397"/>
          </a:xfrm>
          <a:prstGeom prst="rect">
            <a:avLst/>
          </a:prstGeom>
          <a:noFill/>
          <a:ln>
            <a:noFill/>
          </a:ln>
        </p:spPr>
      </p:pic>
      <p:sp>
        <p:nvSpPr>
          <p:cNvPr id="12"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dirty="0">
                <a:solidFill>
                  <a:srgbClr val="FF0000"/>
                </a:solidFill>
              </a:rPr>
              <a:t>Estado del arte</a:t>
            </a:r>
          </a:p>
        </p:txBody>
      </p:sp>
      <p:sp>
        <p:nvSpPr>
          <p:cNvPr id="9" name="CuadroTexto 8">
            <a:extLst>
              <a:ext uri="{FF2B5EF4-FFF2-40B4-BE49-F238E27FC236}">
                <a16:creationId xmlns:a16="http://schemas.microsoft.com/office/drawing/2014/main" id="{C798BE87-E188-4B1C-86E4-188111D1AD14}"/>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4/35</a:t>
            </a:r>
          </a:p>
        </p:txBody>
      </p:sp>
    </p:spTree>
    <p:extLst>
      <p:ext uri="{BB962C8B-B14F-4D97-AF65-F5344CB8AC3E}">
        <p14:creationId xmlns:p14="http://schemas.microsoft.com/office/powerpoint/2010/main" val="266128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4"/>
          <p:cNvSpPr txBox="1">
            <a:spLocks/>
          </p:cNvSpPr>
          <p:nvPr/>
        </p:nvSpPr>
        <p:spPr>
          <a:xfrm>
            <a:off x="1013797" y="844963"/>
            <a:ext cx="10164406" cy="20068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lgn="just">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uso de </a:t>
            </a:r>
            <a:r>
              <a:rPr lang="es-ES" sz="2000" b="1" cap="none" dirty="0">
                <a:latin typeface="Bookman Old Style" panose="02050604050505020204" pitchFamily="18" charset="0"/>
                <a:cs typeface="Adobe Hebrew" panose="02040503050201020203" pitchFamily="18" charset="-79"/>
              </a:rPr>
              <a:t>variabilidad de contexto </a:t>
            </a:r>
            <a:r>
              <a:rPr lang="es-ES" sz="2000" cap="none" dirty="0">
                <a:latin typeface="Bookman Old Style" panose="02050604050505020204" pitchFamily="18" charset="0"/>
                <a:cs typeface="Adobe Hebrew" panose="02040503050201020203" pitchFamily="18" charset="-79"/>
              </a:rPr>
              <a:t>permite modelar características en sistemas dependientes del contexto.</a:t>
            </a:r>
          </a:p>
          <a:p>
            <a:pPr marL="342900" indent="-342900" algn="just">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Existen algunos lenguajes experimentales (</a:t>
            </a:r>
            <a:r>
              <a:rPr lang="es-ES" sz="2000" cap="none" dirty="0" err="1">
                <a:latin typeface="Bookman Old Style" panose="02050604050505020204" pitchFamily="18" charset="0"/>
                <a:cs typeface="Adobe Hebrew" panose="02040503050201020203" pitchFamily="18" charset="-79"/>
              </a:rPr>
              <a:t>Context-Oriented</a:t>
            </a:r>
            <a:r>
              <a:rPr lang="es-ES" sz="2000"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Programming</a:t>
            </a:r>
            <a:r>
              <a:rPr lang="es-ES" sz="2000" cap="none" dirty="0">
                <a:latin typeface="Bookman Old Style" panose="02050604050505020204" pitchFamily="18" charset="0"/>
                <a:cs typeface="Adobe Hebrew" panose="02040503050201020203" pitchFamily="18" charset="-79"/>
              </a:rPr>
              <a:t> – COP) que tratan de modelar cambios en el contexto en diferentes momentos.</a:t>
            </a: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736" y="2628900"/>
            <a:ext cx="3722213" cy="2640013"/>
          </a:xfrm>
          <a:prstGeom prst="rect">
            <a:avLst/>
          </a:prstGeom>
        </p:spPr>
      </p:pic>
      <p:sp>
        <p:nvSpPr>
          <p:cNvPr id="7"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a:solidFill>
                  <a:srgbClr val="FF0000"/>
                </a:solidFill>
              </a:rPr>
              <a:t>Estado del arte</a:t>
            </a:r>
            <a:endParaRPr lang="es-ES" sz="3400" b="1" dirty="0">
              <a:solidFill>
                <a:srgbClr val="FF0000"/>
              </a:solidFill>
            </a:endParaRPr>
          </a:p>
        </p:txBody>
      </p:sp>
      <p:sp>
        <p:nvSpPr>
          <p:cNvPr id="5" name="CuadroTexto 4">
            <a:extLst>
              <a:ext uri="{FF2B5EF4-FFF2-40B4-BE49-F238E27FC236}">
                <a16:creationId xmlns:a16="http://schemas.microsoft.com/office/drawing/2014/main" id="{C71DB2C7-43EE-4D9F-809C-B851F076EAC2}"/>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5/35</a:t>
            </a:r>
          </a:p>
        </p:txBody>
      </p:sp>
    </p:spTree>
    <p:extLst>
      <p:ext uri="{BB962C8B-B14F-4D97-AF65-F5344CB8AC3E}">
        <p14:creationId xmlns:p14="http://schemas.microsoft.com/office/powerpoint/2010/main" val="2686192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4"/>
          <p:cNvSpPr txBox="1">
            <a:spLocks/>
          </p:cNvSpPr>
          <p:nvPr/>
        </p:nvSpPr>
        <p:spPr>
          <a:xfrm>
            <a:off x="1013797" y="844963"/>
            <a:ext cx="10164406" cy="20068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lgn="just">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uso de </a:t>
            </a:r>
            <a:r>
              <a:rPr lang="es-ES" sz="2000" b="1" cap="none" dirty="0">
                <a:latin typeface="Bookman Old Style" panose="02050604050505020204" pitchFamily="18" charset="0"/>
                <a:cs typeface="Adobe Hebrew" panose="02040503050201020203" pitchFamily="18" charset="-79"/>
              </a:rPr>
              <a:t>variabilidad de contexto </a:t>
            </a:r>
            <a:r>
              <a:rPr lang="es-ES" sz="2000" cap="none" dirty="0">
                <a:latin typeface="Bookman Old Style" panose="02050604050505020204" pitchFamily="18" charset="0"/>
                <a:cs typeface="Adobe Hebrew" panose="02040503050201020203" pitchFamily="18" charset="-79"/>
              </a:rPr>
              <a:t>permite modelar características en sistemas dependientes del contexto.</a:t>
            </a:r>
          </a:p>
          <a:p>
            <a:pPr marL="342900" indent="-342900" algn="just">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Existen algunos lenguajes experimentales (</a:t>
            </a:r>
            <a:r>
              <a:rPr lang="es-ES" sz="2000" cap="none" dirty="0" err="1">
                <a:latin typeface="Bookman Old Style" panose="02050604050505020204" pitchFamily="18" charset="0"/>
                <a:cs typeface="Adobe Hebrew" panose="02040503050201020203" pitchFamily="18" charset="-79"/>
              </a:rPr>
              <a:t>Context-Oriented</a:t>
            </a:r>
            <a:r>
              <a:rPr lang="es-ES" sz="2000" cap="none" dirty="0">
                <a:latin typeface="Bookman Old Style" panose="02050604050505020204" pitchFamily="18" charset="0"/>
                <a:cs typeface="Adobe Hebrew" panose="02040503050201020203" pitchFamily="18" charset="-79"/>
              </a:rPr>
              <a:t> </a:t>
            </a:r>
            <a:r>
              <a:rPr lang="es-ES" sz="2000" cap="none" dirty="0" err="1">
                <a:latin typeface="Bookman Old Style" panose="02050604050505020204" pitchFamily="18" charset="0"/>
                <a:cs typeface="Adobe Hebrew" panose="02040503050201020203" pitchFamily="18" charset="-79"/>
              </a:rPr>
              <a:t>Programming</a:t>
            </a:r>
            <a:r>
              <a:rPr lang="es-ES" sz="2000" cap="none" dirty="0">
                <a:latin typeface="Bookman Old Style" panose="02050604050505020204" pitchFamily="18" charset="0"/>
                <a:cs typeface="Adobe Hebrew" panose="02040503050201020203" pitchFamily="18" charset="-79"/>
              </a:rPr>
              <a:t> – COP) que tratan de modelar cambios en el contexto en diferentes momentos.</a:t>
            </a:r>
          </a:p>
          <a:p>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3" name="Subtítulo 5">
            <a:extLst>
              <a:ext uri="{FF2B5EF4-FFF2-40B4-BE49-F238E27FC236}">
                <a16:creationId xmlns:a16="http://schemas.microsoft.com/office/drawing/2014/main" id="{2C9210CB-957B-45F5-9851-E074A17ECFB5}"/>
              </a:ext>
            </a:extLst>
          </p:cNvPr>
          <p:cNvSpPr>
            <a:spLocks noGrp="1"/>
          </p:cNvSpPr>
          <p:nvPr>
            <p:ph idx="1"/>
          </p:nvPr>
        </p:nvSpPr>
        <p:spPr>
          <a:xfrm>
            <a:off x="1013797" y="5625375"/>
            <a:ext cx="10058400" cy="486323"/>
          </a:xfrm>
        </p:spPr>
        <p:txBody>
          <a:bodyPr>
            <a:norm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CADA VEZ ES MÁS FRECUENTE ENCONTRAR SISTEMAS QUE DEMANDAN VARIABILIDAD CONTEXTUAL</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748" y="717419"/>
            <a:ext cx="6628291" cy="4701175"/>
          </a:xfrm>
          <a:prstGeom prst="rect">
            <a:avLst/>
          </a:prstGeom>
          <a:ln>
            <a:solidFill>
              <a:schemeClr val="accent1"/>
            </a:solidFill>
          </a:ln>
        </p:spPr>
      </p:pic>
      <p:sp>
        <p:nvSpPr>
          <p:cNvPr id="7"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a:solidFill>
                  <a:srgbClr val="FF0000"/>
                </a:solidFill>
              </a:rPr>
              <a:t>Estado del arte</a:t>
            </a:r>
            <a:endParaRPr lang="es-ES" sz="3400" b="1" dirty="0">
              <a:solidFill>
                <a:srgbClr val="FF0000"/>
              </a:solidFill>
            </a:endParaRPr>
          </a:p>
        </p:txBody>
      </p:sp>
      <p:sp>
        <p:nvSpPr>
          <p:cNvPr id="6" name="CuadroTexto 5">
            <a:extLst>
              <a:ext uri="{FF2B5EF4-FFF2-40B4-BE49-F238E27FC236}">
                <a16:creationId xmlns:a16="http://schemas.microsoft.com/office/drawing/2014/main" id="{2A5A24D3-0469-4D28-8B30-E0B9832205DD}"/>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5/35</a:t>
            </a:r>
          </a:p>
        </p:txBody>
      </p:sp>
    </p:spTree>
    <p:extLst>
      <p:ext uri="{BB962C8B-B14F-4D97-AF65-F5344CB8AC3E}">
        <p14:creationId xmlns:p14="http://schemas.microsoft.com/office/powerpoint/2010/main" val="253082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4"/>
          <p:cNvSpPr txBox="1">
            <a:spLocks/>
          </p:cNvSpPr>
          <p:nvPr/>
        </p:nvSpPr>
        <p:spPr>
          <a:xfrm>
            <a:off x="1051154" y="987960"/>
            <a:ext cx="10043027" cy="199800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El </a:t>
            </a:r>
            <a:r>
              <a:rPr lang="es-ES" sz="2000" b="1" cap="none" dirty="0" err="1">
                <a:latin typeface="Bookman Old Style" panose="02050604050505020204" pitchFamily="18" charset="0"/>
                <a:cs typeface="Adobe Hebrew" panose="02040503050201020203" pitchFamily="18" charset="-79"/>
              </a:rPr>
              <a:t>binding</a:t>
            </a:r>
            <a:r>
              <a:rPr lang="es-ES" sz="2000" b="1" cap="none" dirty="0">
                <a:latin typeface="Bookman Old Style" panose="02050604050505020204" pitchFamily="18" charset="0"/>
                <a:cs typeface="Adobe Hebrew" panose="02040503050201020203" pitchFamily="18" charset="-79"/>
              </a:rPr>
              <a:t> time dinámico </a:t>
            </a:r>
            <a:r>
              <a:rPr lang="es-ES" sz="2000" cap="none" dirty="0">
                <a:latin typeface="Bookman Old Style" panose="02050604050505020204" pitchFamily="18" charset="0"/>
                <a:cs typeface="Adobe Hebrew" panose="02040503050201020203" pitchFamily="18" charset="-79"/>
              </a:rPr>
              <a:t>permite configurar variantes en tiempo de ejecución. </a:t>
            </a:r>
          </a:p>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Sistemas complejos pueden requerir transiciones entre modos de operación diferentes que den lugar a la necesidad de tener variantes con diferentes binding times.</a:t>
            </a: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600" cap="none" dirty="0">
              <a:latin typeface="Bookman Old Style" panose="02050604050505020204" pitchFamily="18" charset="0"/>
              <a:cs typeface="Adobe Hebrew" panose="02040503050201020203" pitchFamily="18" charset="-79"/>
            </a:endParaRPr>
          </a:p>
        </p:txBody>
      </p:sp>
      <p:sp>
        <p:nvSpPr>
          <p:cNvPr id="13" name="Subtítulo 5">
            <a:extLst>
              <a:ext uri="{FF2B5EF4-FFF2-40B4-BE49-F238E27FC236}">
                <a16:creationId xmlns:a16="http://schemas.microsoft.com/office/drawing/2014/main" id="{2C9210CB-957B-45F5-9851-E074A17ECFB5}"/>
              </a:ext>
            </a:extLst>
          </p:cNvPr>
          <p:cNvSpPr>
            <a:spLocks noGrp="1"/>
          </p:cNvSpPr>
          <p:nvPr>
            <p:ph idx="1"/>
          </p:nvPr>
        </p:nvSpPr>
        <p:spPr>
          <a:xfrm>
            <a:off x="1739788" y="5390962"/>
            <a:ext cx="8237692" cy="415981"/>
          </a:xfrm>
        </p:spPr>
        <p:txBody>
          <a:bodyPr>
            <a:no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LAS LÍNEAS DE PRODUCTO SOFTWARE DINÁMICAS UTILIZAN TÉCNICAS DE VARIABILIDAD EN TIEMPO DE EJECUCIÓN Y BINDING DINÁMICO</a:t>
            </a:r>
          </a:p>
        </p:txBody>
      </p:sp>
      <p:pic>
        <p:nvPicPr>
          <p:cNvPr id="9" name="Imagen 8"/>
          <p:cNvPicPr/>
          <p:nvPr/>
        </p:nvPicPr>
        <p:blipFill>
          <a:blip r:embed="rId3"/>
          <a:stretch>
            <a:fillRect/>
          </a:stretch>
        </p:blipFill>
        <p:spPr>
          <a:xfrm>
            <a:off x="1445851" y="2749255"/>
            <a:ext cx="5216294" cy="2422852"/>
          </a:xfrm>
          <a:prstGeom prst="rect">
            <a:avLst/>
          </a:prstGeom>
        </p:spPr>
      </p:pic>
      <p:pic>
        <p:nvPicPr>
          <p:cNvPr id="11" name="Imagen 10"/>
          <p:cNvPicPr/>
          <p:nvPr/>
        </p:nvPicPr>
        <p:blipFill>
          <a:blip r:embed="rId4"/>
          <a:stretch>
            <a:fillRect/>
          </a:stretch>
        </p:blipFill>
        <p:spPr>
          <a:xfrm>
            <a:off x="7808349" y="2489494"/>
            <a:ext cx="2959983" cy="2682613"/>
          </a:xfrm>
          <a:prstGeom prst="rect">
            <a:avLst/>
          </a:prstGeom>
        </p:spPr>
      </p:pic>
      <p:pic>
        <p:nvPicPr>
          <p:cNvPr id="12" name="Picture 2">
            <a:extLst>
              <a:ext uri="{FF2B5EF4-FFF2-40B4-BE49-F238E27FC236}">
                <a16:creationId xmlns:a16="http://schemas.microsoft.com/office/drawing/2014/main" id="{A2424C8E-B2D2-4E9B-8A84-B332DA5B0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15" name="Título 1"/>
          <p:cNvSpPr txBox="1">
            <a:spLocks/>
          </p:cNvSpPr>
          <p:nvPr/>
        </p:nvSpPr>
        <p:spPr>
          <a:xfrm>
            <a:off x="261441" y="107489"/>
            <a:ext cx="10058400" cy="53069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200" kern="1200" spc="-50" baseline="0">
                <a:solidFill>
                  <a:schemeClr val="tx1">
                    <a:lumMod val="75000"/>
                    <a:lumOff val="25000"/>
                  </a:schemeClr>
                </a:solidFill>
                <a:latin typeface="+mj-lt"/>
                <a:ea typeface="+mj-ea"/>
                <a:cs typeface="+mj-cs"/>
              </a:defRPr>
            </a:lvl1pPr>
          </a:lstStyle>
          <a:p>
            <a:r>
              <a:rPr lang="es-ES" sz="3400" b="1">
                <a:solidFill>
                  <a:srgbClr val="FF0000"/>
                </a:solidFill>
              </a:rPr>
              <a:t>Estado del arte</a:t>
            </a:r>
            <a:endParaRPr lang="es-ES" sz="3400" b="1" dirty="0">
              <a:solidFill>
                <a:srgbClr val="FF0000"/>
              </a:solidFill>
            </a:endParaRPr>
          </a:p>
        </p:txBody>
      </p:sp>
      <p:sp>
        <p:nvSpPr>
          <p:cNvPr id="8" name="CuadroTexto 7">
            <a:extLst>
              <a:ext uri="{FF2B5EF4-FFF2-40B4-BE49-F238E27FC236}">
                <a16:creationId xmlns:a16="http://schemas.microsoft.com/office/drawing/2014/main" id="{8B5A04FB-A262-47BB-8C4C-D2C7DC668140}"/>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6/35</a:t>
            </a:r>
          </a:p>
        </p:txBody>
      </p:sp>
    </p:spTree>
    <p:extLst>
      <p:ext uri="{BB962C8B-B14F-4D97-AF65-F5344CB8AC3E}">
        <p14:creationId xmlns:p14="http://schemas.microsoft.com/office/powerpoint/2010/main" val="3740989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481943" y="2016090"/>
            <a:ext cx="6067519" cy="3382672"/>
          </a:xfrm>
          <a:prstGeom prst="rect">
            <a:avLst/>
          </a:prstGeom>
        </p:spPr>
      </p:pic>
      <p:sp>
        <p:nvSpPr>
          <p:cNvPr id="10" name="Marcador de contenido 4"/>
          <p:cNvSpPr txBox="1">
            <a:spLocks/>
          </p:cNvSpPr>
          <p:nvPr/>
        </p:nvSpPr>
        <p:spPr>
          <a:xfrm>
            <a:off x="959715" y="992378"/>
            <a:ext cx="9719171" cy="120513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pPr>
            <a:r>
              <a:rPr lang="es-ES" sz="2000" cap="none" dirty="0">
                <a:latin typeface="Bookman Old Style" panose="02050604050505020204" pitchFamily="18" charset="0"/>
                <a:cs typeface="Adobe Hebrew" panose="02040503050201020203" pitchFamily="18" charset="-79"/>
              </a:rPr>
              <a:t>Los sistemas de variabilidad tradicionales usan </a:t>
            </a:r>
            <a:r>
              <a:rPr lang="es-ES" sz="2000" i="1" cap="none" dirty="0">
                <a:latin typeface="Bookman Old Style" panose="02050604050505020204" pitchFamily="18" charset="0"/>
                <a:cs typeface="Adobe Hebrew" panose="02040503050201020203" pitchFamily="18" charset="-79"/>
              </a:rPr>
              <a:t>solvers</a:t>
            </a:r>
            <a:r>
              <a:rPr lang="es-ES" sz="2000" cap="none" dirty="0">
                <a:latin typeface="Bookman Old Style" panose="02050604050505020204" pitchFamily="18" charset="0"/>
                <a:cs typeface="Adobe Hebrew" panose="02040503050201020203" pitchFamily="18" charset="-79"/>
              </a:rPr>
              <a:t> para </a:t>
            </a:r>
            <a:r>
              <a:rPr lang="es-ES" sz="2000" b="1" cap="none" dirty="0">
                <a:latin typeface="Bookman Old Style" panose="02050604050505020204" pitchFamily="18" charset="0"/>
                <a:cs typeface="Adobe Hebrew" panose="02040503050201020203" pitchFamily="18" charset="-79"/>
              </a:rPr>
              <a:t>procesar las restricciones</a:t>
            </a:r>
            <a:r>
              <a:rPr lang="es-ES" sz="2000" cap="none" dirty="0">
                <a:latin typeface="Bookman Old Style" panose="02050604050505020204" pitchFamily="18" charset="0"/>
                <a:cs typeface="Adobe Hebrew" panose="02040503050201020203" pitchFamily="18" charset="-79"/>
              </a:rPr>
              <a:t> entre características de tipo «require» o «exclude».</a:t>
            </a:r>
          </a:p>
          <a:p>
            <a:br>
              <a:rPr lang="es-ES" sz="2000" cap="none" dirty="0">
                <a:latin typeface="Bookman Old Style" panose="02050604050505020204" pitchFamily="18" charset="0"/>
                <a:cs typeface="Adobe Hebrew" panose="02040503050201020203" pitchFamily="18" charset="-79"/>
              </a:rPr>
            </a:br>
            <a:br>
              <a:rPr lang="es-ES" sz="2000" cap="none" dirty="0">
                <a:latin typeface="Bookman Old Style" panose="02050604050505020204" pitchFamily="18" charset="0"/>
                <a:cs typeface="Adobe Hebrew" panose="02040503050201020203" pitchFamily="18" charset="-79"/>
              </a:rPr>
            </a:br>
            <a:endParaRPr lang="es-ES" sz="2000" cap="none" dirty="0">
              <a:latin typeface="Bookman Old Style" panose="02050604050505020204" pitchFamily="18" charset="0"/>
              <a:cs typeface="Adobe Hebrew" panose="02040503050201020203" pitchFamily="18" charset="-79"/>
            </a:endParaRPr>
          </a:p>
          <a:p>
            <a:pPr marL="342900" indent="-342900">
              <a:buFont typeface="Wingdings" panose="05000000000000000000" pitchFamily="2" charset="2"/>
              <a:buChar char="q"/>
            </a:pPr>
            <a:endParaRPr lang="es-ES" sz="1400" cap="none" dirty="0">
              <a:latin typeface="Bookman Old Style" panose="02050604050505020204" pitchFamily="18" charset="0"/>
              <a:cs typeface="Adobe Hebrew" panose="02040503050201020203" pitchFamily="18" charset="-79"/>
            </a:endParaRPr>
          </a:p>
        </p:txBody>
      </p:sp>
      <p:sp>
        <p:nvSpPr>
          <p:cNvPr id="13" name="Subtítulo 5">
            <a:extLst>
              <a:ext uri="{FF2B5EF4-FFF2-40B4-BE49-F238E27FC236}">
                <a16:creationId xmlns:a16="http://schemas.microsoft.com/office/drawing/2014/main" id="{2C9210CB-957B-45F5-9851-E074A17ECFB5}"/>
              </a:ext>
            </a:extLst>
          </p:cNvPr>
          <p:cNvSpPr>
            <a:spLocks noGrp="1"/>
          </p:cNvSpPr>
          <p:nvPr>
            <p:ph idx="1"/>
          </p:nvPr>
        </p:nvSpPr>
        <p:spPr>
          <a:xfrm>
            <a:off x="959715" y="5398762"/>
            <a:ext cx="10058400" cy="298067"/>
          </a:xfrm>
        </p:spPr>
        <p:txBody>
          <a:bodyPr>
            <a:noAutofit/>
          </a:bodyPr>
          <a:lstStyle/>
          <a:p>
            <a:pPr algn="ctr"/>
            <a:r>
              <a:rPr lang="es-ES" dirty="0">
                <a:solidFill>
                  <a:schemeClr val="accent1">
                    <a:lumMod val="50000"/>
                  </a:schemeClr>
                </a:solidFill>
                <a:latin typeface="Adobe Arabic" panose="02040503050201020203" pitchFamily="18" charset="-78"/>
                <a:cs typeface="Adobe Arabic" panose="02040503050201020203" pitchFamily="18" charset="-78"/>
              </a:rPr>
              <a:t>AÑADIR Y ELIMINAR RESTRICCIONES ENTRE CARACTERÍSTICAS EN TIEMPO DE EJECUCIÓN SUPONE UN DESAFÍO PARA LOS SOLVERS ACTUALES</a:t>
            </a:r>
          </a:p>
        </p:txBody>
      </p:sp>
      <p:pic>
        <p:nvPicPr>
          <p:cNvPr id="11" name="Picture 2">
            <a:extLst>
              <a:ext uri="{FF2B5EF4-FFF2-40B4-BE49-F238E27FC236}">
                <a16:creationId xmlns:a16="http://schemas.microsoft.com/office/drawing/2014/main" id="{9961273E-2419-46DD-9075-F4BF37A6E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70" y="5865685"/>
            <a:ext cx="1231072" cy="466725"/>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p:cNvSpPr>
            <a:spLocks noGrp="1"/>
          </p:cNvSpPr>
          <p:nvPr>
            <p:ph type="title"/>
          </p:nvPr>
        </p:nvSpPr>
        <p:spPr>
          <a:xfrm>
            <a:off x="261441" y="107489"/>
            <a:ext cx="10058400" cy="530693"/>
          </a:xfrm>
        </p:spPr>
        <p:txBody>
          <a:bodyPr>
            <a:noAutofit/>
          </a:bodyPr>
          <a:lstStyle/>
          <a:p>
            <a:r>
              <a:rPr lang="es-ES" sz="3400" b="1" dirty="0">
                <a:solidFill>
                  <a:srgbClr val="FF0000"/>
                </a:solidFill>
              </a:rPr>
              <a:t>Estado del arte</a:t>
            </a:r>
          </a:p>
        </p:txBody>
      </p:sp>
      <p:sp>
        <p:nvSpPr>
          <p:cNvPr id="7" name="CuadroTexto 6">
            <a:extLst>
              <a:ext uri="{FF2B5EF4-FFF2-40B4-BE49-F238E27FC236}">
                <a16:creationId xmlns:a16="http://schemas.microsoft.com/office/drawing/2014/main" id="{BF96774C-472D-4E26-B053-B62262985CC5}"/>
              </a:ext>
            </a:extLst>
          </p:cNvPr>
          <p:cNvSpPr txBox="1"/>
          <p:nvPr/>
        </p:nvSpPr>
        <p:spPr>
          <a:xfrm>
            <a:off x="11155680" y="6459785"/>
            <a:ext cx="1036320" cy="307777"/>
          </a:xfrm>
          <a:prstGeom prst="rect">
            <a:avLst/>
          </a:prstGeom>
          <a:noFill/>
        </p:spPr>
        <p:txBody>
          <a:bodyPr wrap="square" rtlCol="0">
            <a:spAutoFit/>
          </a:bodyPr>
          <a:lstStyle/>
          <a:p>
            <a:pPr algn="r"/>
            <a:r>
              <a:rPr lang="es-ES" sz="1400" dirty="0">
                <a:solidFill>
                  <a:schemeClr val="bg1"/>
                </a:solidFill>
              </a:rPr>
              <a:t>7/35</a:t>
            </a:r>
          </a:p>
        </p:txBody>
      </p:sp>
    </p:spTree>
    <p:extLst>
      <p:ext uri="{BB962C8B-B14F-4D97-AF65-F5344CB8AC3E}">
        <p14:creationId xmlns:p14="http://schemas.microsoft.com/office/powerpoint/2010/main" val="417954055"/>
      </p:ext>
    </p:extLst>
  </p:cSld>
  <p:clrMapOvr>
    <a:masterClrMapping/>
  </p:clrMapOvr>
</p:sld>
</file>

<file path=ppt/theme/theme1.xml><?xml version="1.0" encoding="utf-8"?>
<a:theme xmlns:a="http://schemas.openxmlformats.org/drawingml/2006/main" name="Retrospección">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32635</TotalTime>
  <Words>9930</Words>
  <Application>Microsoft Office PowerPoint</Application>
  <PresentationFormat>Panorámica</PresentationFormat>
  <Paragraphs>716</Paragraphs>
  <Slides>45</Slides>
  <Notes>45</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45</vt:i4>
      </vt:variant>
    </vt:vector>
  </HeadingPairs>
  <TitlesOfParts>
    <vt:vector size="53" baseType="lpstr">
      <vt:lpstr>Adobe Arabic</vt:lpstr>
      <vt:lpstr>Bookman Old Style</vt:lpstr>
      <vt:lpstr>Calibri</vt:lpstr>
      <vt:lpstr>Calibri Light</vt:lpstr>
      <vt:lpstr>Gill Sans MT</vt:lpstr>
      <vt:lpstr>Times New Roman</vt:lpstr>
      <vt:lpstr>Wingdings</vt:lpstr>
      <vt:lpstr>Retrospección</vt:lpstr>
      <vt:lpstr>Defensa de Tesis Doctoral Programa en Tecnologías de la Información y las Comunicaciones  Doctorando: Alejandro Valdezate Sánchez   Director: Dr. Rafael Capilla Sevilla</vt:lpstr>
      <vt:lpstr>Contenido</vt:lpstr>
      <vt:lpstr>Motivación</vt:lpstr>
      <vt:lpstr>Estado del arte</vt:lpstr>
      <vt:lpstr>Presentación de PowerPoint</vt:lpstr>
      <vt:lpstr>Presentación de PowerPoint</vt:lpstr>
      <vt:lpstr>Presentación de PowerPoint</vt:lpstr>
      <vt:lpstr>Presentación de PowerPoint</vt:lpstr>
      <vt:lpstr>Estado del arte</vt:lpstr>
      <vt:lpstr>Presentación de PowerPoint</vt:lpstr>
      <vt:lpstr>Planteamiento del problema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Experimentación</vt:lpstr>
      <vt:lpstr>Experimentación</vt:lpstr>
      <vt:lpstr>Experimentación</vt:lpstr>
      <vt:lpstr>Experimentación</vt:lpstr>
      <vt:lpstr>Experimentación</vt:lpstr>
      <vt:lpstr>Experimentación</vt:lpstr>
      <vt:lpstr>Experimentación</vt:lpstr>
      <vt:lpstr>Presentación de PowerPoint</vt:lpstr>
      <vt:lpstr>Presentación de PowerPoint</vt:lpstr>
      <vt:lpstr>Experimentación</vt:lpstr>
      <vt:lpstr>Experimentación</vt:lpstr>
      <vt:lpstr>Experimentación</vt:lpstr>
      <vt:lpstr>Experimentación</vt:lpstr>
      <vt:lpstr>Experimentación</vt:lpstr>
      <vt:lpstr>Experimentación</vt:lpstr>
      <vt:lpstr>Presentación de PowerPoint</vt:lpstr>
      <vt:lpstr>Presentación de PowerPoint</vt:lpstr>
      <vt:lpstr>Futuras líneas de investigación</vt:lpstr>
      <vt:lpstr>Presentación de PowerPoint</vt:lpstr>
      <vt:lpstr>Presentación de PowerPoint</vt:lpstr>
      <vt:lpstr>Defensa de Tesis Doctoral Programa en Tecnologías de la Información y las Comunicaciones  Doctorando: Alejandro Valdezate Sánchez   Director: Dr. Rafael Capilla Sevilla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Rafael Capilla Sevilla</dc:creator>
  <cp:lastModifiedBy>Alejandro Valdezate Sánchez</cp:lastModifiedBy>
  <cp:revision>459</cp:revision>
  <dcterms:created xsi:type="dcterms:W3CDTF">2022-06-20T17:17:29Z</dcterms:created>
  <dcterms:modified xsi:type="dcterms:W3CDTF">2022-10-26T21:28:24Z</dcterms:modified>
</cp:coreProperties>
</file>